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4" r:id="rId14"/>
    <p:sldId id="269" r:id="rId15"/>
    <p:sldId id="271" r:id="rId16"/>
    <p:sldId id="272" r:id="rId17"/>
    <p:sldId id="275" r:id="rId18"/>
    <p:sldId id="270" r:id="rId19"/>
    <p:sldId id="273" r:id="rId20"/>
    <p:sldId id="277" r:id="rId21"/>
    <p:sldId id="278" r:id="rId22"/>
    <p:sldId id="280" r:id="rId23"/>
    <p:sldId id="276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6D92-314B-4A9D-9011-0F53498B5E7A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8EFC-5ED9-4163-8796-5C1404D878B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6D92-314B-4A9D-9011-0F53498B5E7A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8EFC-5ED9-4163-8796-5C1404D878B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6D92-314B-4A9D-9011-0F53498B5E7A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8EFC-5ED9-4163-8796-5C1404D878B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6D92-314B-4A9D-9011-0F53498B5E7A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8EFC-5ED9-4163-8796-5C1404D878B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1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4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6D92-314B-4A9D-9011-0F53498B5E7A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8EFC-5ED9-4163-8796-5C1404D878B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6D92-314B-4A9D-9011-0F53498B5E7A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8EFC-5ED9-4163-8796-5C1404D878B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6D92-314B-4A9D-9011-0F53498B5E7A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8EFC-5ED9-4163-8796-5C1404D878B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6D92-314B-4A9D-9011-0F53498B5E7A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8EFC-5ED9-4163-8796-5C1404D878B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6D92-314B-4A9D-9011-0F53498B5E7A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8EFC-5ED9-4163-8796-5C1404D878B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6D92-314B-4A9D-9011-0F53498B5E7A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8EFC-5ED9-4163-8796-5C1404D878B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6D92-314B-4A9D-9011-0F53498B5E7A}" type="datetimeFigureOut">
              <a:rPr lang="pl-PL" smtClean="0"/>
              <a:t>2015-03-22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8EFC-5ED9-4163-8796-5C1404D878B4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61A8EFC-5ED9-4163-8796-5C1404D878B4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8B16D92-314B-4A9D-9011-0F53498B5E7A}" type="datetimeFigureOut">
              <a:rPr lang="pl-PL" smtClean="0"/>
              <a:t>2015-03-22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35" y="-135396"/>
            <a:ext cx="9144000" cy="68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7620000" cy="940116"/>
          </a:xfrm>
        </p:spPr>
        <p:txBody>
          <a:bodyPr/>
          <a:lstStyle/>
          <a:p>
            <a:pPr algn="ctr"/>
            <a:r>
              <a:rPr lang="pl-PL" sz="3200" dirty="0"/>
              <a:t>RZECZNIK PRAW DZIECKA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" y="1124744"/>
            <a:ext cx="8077199" cy="5276056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Dzieci niepełnosprawne mają takie same prawa jak ich sprawni rówieśnicy.</a:t>
            </a:r>
          </a:p>
          <a:p>
            <a:pPr algn="ctr"/>
            <a:endParaRPr lang="pl-PL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25289"/>
            <a:ext cx="2957097" cy="229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20" y="2185699"/>
            <a:ext cx="4224469" cy="217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018" y="4423468"/>
            <a:ext cx="4030347" cy="231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9" y="4423468"/>
            <a:ext cx="3618051" cy="231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020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70086"/>
          </a:xfrm>
        </p:spPr>
        <p:txBody>
          <a:bodyPr/>
          <a:lstStyle/>
          <a:p>
            <a:pPr algn="ctr"/>
            <a:r>
              <a:rPr lang="pl-PL" sz="3600" dirty="0"/>
              <a:t>RZECZNIK PRAW DZIECKA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145435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Dziecko ma prawo do opieki obojga rodziców,</a:t>
            </a:r>
          </a:p>
          <a:p>
            <a:pPr algn="ctr"/>
            <a:r>
              <a:rPr lang="pl-PL" sz="2800" dirty="0"/>
              <a:t>o ile żadne z nich nie krzywdzi dziecka.</a:t>
            </a:r>
          </a:p>
          <a:p>
            <a:pPr algn="ctr"/>
            <a:r>
              <a:rPr lang="pl-PL" sz="2800" dirty="0"/>
              <a:t>Jeśli rodzice mieszkają w różnych krajach</a:t>
            </a:r>
            <a:r>
              <a:rPr lang="pl-PL" sz="2800" dirty="0" smtClean="0"/>
              <a:t>,</a:t>
            </a:r>
            <a:r>
              <a:rPr lang="pl-PL" sz="2800" dirty="0"/>
              <a:t> dziecko ma prawo pozostawać w kontakcie z obojgiem.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3323861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Znalezione obrazy dla zapytania eurosiero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15" y="3374994"/>
            <a:ext cx="240026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29" y="4220110"/>
            <a:ext cx="2899871" cy="212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81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/>
              <a:t>RZECZNIK PRAW DZIECKA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3600" b="1" dirty="0"/>
              <a:t>Dziecko ma prawo do porażki.</a:t>
            </a:r>
            <a:endParaRPr lang="pl-PL" sz="3600" dirty="0"/>
          </a:p>
          <a:p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708920"/>
            <a:ext cx="3093997" cy="346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558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4016" r="4760" b="5006"/>
          <a:stretch/>
        </p:blipFill>
        <p:spPr bwMode="auto">
          <a:xfrm>
            <a:off x="0" y="0"/>
            <a:ext cx="927652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4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7531" y="134634"/>
            <a:ext cx="7620000" cy="774086"/>
          </a:xfrm>
        </p:spPr>
        <p:txBody>
          <a:bodyPr/>
          <a:lstStyle/>
          <a:p>
            <a:pPr algn="ctr"/>
            <a:r>
              <a:rPr lang="pl-PL" sz="3600" dirty="0" smtClean="0">
                <a:solidFill>
                  <a:srgbClr val="FF0000"/>
                </a:solidFill>
              </a:rPr>
              <a:t>MOTTO KSIĄŻKI</a:t>
            </a:r>
            <a:endParaRPr lang="pl-PL" sz="36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98730"/>
            <a:ext cx="7931224" cy="5742638"/>
          </a:xfrm>
        </p:spPr>
        <p:txBody>
          <a:bodyPr>
            <a:normAutofit/>
          </a:bodyPr>
          <a:lstStyle/>
          <a:p>
            <a:r>
              <a:rPr lang="pl-PL" sz="2400" b="1" dirty="0"/>
              <a:t>Twoje buty są mniejsze od butów rodziców, a twoje mleczne zęby – </a:t>
            </a:r>
            <a:r>
              <a:rPr lang="pl-PL" sz="2400" b="1" dirty="0" smtClean="0"/>
              <a:t>drobniejsze</a:t>
            </a:r>
            <a:r>
              <a:rPr lang="pl-PL" sz="2400" dirty="0"/>
              <a:t> </a:t>
            </a:r>
            <a:r>
              <a:rPr lang="pl-PL" sz="2400" b="1" dirty="0" smtClean="0"/>
              <a:t>niż </a:t>
            </a:r>
            <a:r>
              <a:rPr lang="pl-PL" sz="2400" b="1" dirty="0"/>
              <a:t>siekacze dorosłego. Rośniesz, ale nadal nie sięgasz do pudeł na pawlaczu. </a:t>
            </a:r>
            <a:r>
              <a:rPr lang="pl-PL" sz="2400" b="1" dirty="0" smtClean="0"/>
              <a:t>Nie</a:t>
            </a:r>
            <a:r>
              <a:rPr lang="pl-PL" sz="2400" dirty="0"/>
              <a:t> </a:t>
            </a:r>
            <a:r>
              <a:rPr lang="pl-PL" sz="2400" b="1" dirty="0" smtClean="0"/>
              <a:t>wolno </a:t>
            </a:r>
            <a:r>
              <a:rPr lang="pl-PL" sz="2400" b="1" dirty="0"/>
              <a:t>ci oglądać horrorów w telewizji i ciągle słyszysz, że jesteś na to czy </a:t>
            </a:r>
            <a:r>
              <a:rPr lang="pl-PL" sz="2400" b="1" dirty="0" smtClean="0"/>
              <a:t>tamto</a:t>
            </a:r>
            <a:r>
              <a:rPr lang="pl-PL" sz="2400" dirty="0"/>
              <a:t> </a:t>
            </a:r>
            <a:r>
              <a:rPr lang="pl-PL" sz="2400" b="1" dirty="0" smtClean="0"/>
              <a:t>za </a:t>
            </a:r>
            <a:r>
              <a:rPr lang="pl-PL" sz="2400" b="1" dirty="0"/>
              <a:t>mały. I tylko twoje prawa rosną razem z tobą – zawsze w rozmiarze w </a:t>
            </a:r>
            <a:r>
              <a:rPr lang="pl-PL" sz="2400" b="1" dirty="0" smtClean="0"/>
              <a:t>sam</a:t>
            </a:r>
            <a:r>
              <a:rPr lang="pl-PL" sz="2400" dirty="0"/>
              <a:t> </a:t>
            </a:r>
            <a:r>
              <a:rPr lang="pl-PL" sz="2400" b="1" dirty="0" smtClean="0"/>
              <a:t>raz</a:t>
            </a:r>
            <a:r>
              <a:rPr lang="pl-PL" sz="2400" b="1" dirty="0"/>
              <a:t>. </a:t>
            </a:r>
            <a:endParaRPr lang="pl-PL" sz="2400" b="1" dirty="0" smtClean="0"/>
          </a:p>
          <a:p>
            <a:r>
              <a:rPr lang="pl-PL" sz="2400" b="1" dirty="0" smtClean="0"/>
              <a:t>Bo </a:t>
            </a:r>
            <a:r>
              <a:rPr lang="pl-PL" sz="2400" b="1" dirty="0"/>
              <a:t>chociaż nazywamy je prawami dziecka, są przecież prawami </a:t>
            </a:r>
            <a:r>
              <a:rPr lang="pl-PL" sz="2400" b="1" dirty="0" smtClean="0"/>
              <a:t>wszystkich</a:t>
            </a:r>
            <a:r>
              <a:rPr lang="pl-PL" sz="2400" dirty="0"/>
              <a:t> </a:t>
            </a:r>
            <a:r>
              <a:rPr lang="pl-PL" sz="2400" b="1" dirty="0" smtClean="0"/>
              <a:t>ludzi </a:t>
            </a:r>
            <a:r>
              <a:rPr lang="pl-PL" sz="2400" b="1" dirty="0"/>
              <a:t>– małych i </a:t>
            </a:r>
            <a:r>
              <a:rPr lang="pl-PL" sz="2400" b="1" dirty="0" smtClean="0"/>
              <a:t>dużych</a:t>
            </a:r>
            <a:endParaRPr lang="pl-PL" sz="2400" dirty="0"/>
          </a:p>
        </p:txBody>
      </p:sp>
      <p:pic>
        <p:nvPicPr>
          <p:cNvPr id="2050" name="Picture 2" descr="http://mp93katowice.edupage.org/files/dziec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37623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29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5563" y="274639"/>
            <a:ext cx="8051237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smtClean="0"/>
              <a:t>DELARACJA PRAW DZIECKA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836712"/>
            <a:ext cx="8064896" cy="60212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sz="2600" b="1" dirty="0">
                <a:solidFill>
                  <a:srgbClr val="FF0000"/>
                </a:solidFill>
              </a:rPr>
              <a:t>KONWENCJA O PRAWACH DZIECKA przyjęta </a:t>
            </a:r>
            <a:r>
              <a:rPr lang="pl-PL" sz="2600" b="1" dirty="0" smtClean="0">
                <a:solidFill>
                  <a:srgbClr val="FF0000"/>
                </a:solidFill>
              </a:rPr>
              <a:t>ZOSTAŁA PRZEZ </a:t>
            </a:r>
            <a:r>
              <a:rPr lang="pl-PL" sz="2600" b="1" dirty="0">
                <a:solidFill>
                  <a:srgbClr val="FF0000"/>
                </a:solidFill>
              </a:rPr>
              <a:t>ZGROMADZENIE OGÓLNE NARODÓW </a:t>
            </a:r>
            <a:r>
              <a:rPr lang="pl-PL" sz="2600" b="1" dirty="0" smtClean="0">
                <a:solidFill>
                  <a:srgbClr val="FF0000"/>
                </a:solidFill>
              </a:rPr>
              <a:t>ZJEDNOCZONYCH(ONZ) </a:t>
            </a:r>
            <a:r>
              <a:rPr lang="pl-PL" sz="2600" b="1" dirty="0">
                <a:solidFill>
                  <a:srgbClr val="FF0000"/>
                </a:solidFill>
              </a:rPr>
              <a:t>dnia 20 </a:t>
            </a:r>
            <a:r>
              <a:rPr lang="pl-PL" sz="2600" b="1" dirty="0" smtClean="0">
                <a:solidFill>
                  <a:srgbClr val="FF0000"/>
                </a:solidFill>
              </a:rPr>
              <a:t>LISTOPADA 1989 ROKU. </a:t>
            </a:r>
          </a:p>
          <a:p>
            <a:pPr marL="0" indent="0" algn="ctr">
              <a:buNone/>
            </a:pPr>
            <a:r>
              <a:rPr lang="pl-PL" sz="2400" dirty="0" smtClean="0"/>
              <a:t>Zawierała </a:t>
            </a:r>
            <a:r>
              <a:rPr lang="pl-PL" sz="2400" dirty="0"/>
              <a:t>10 szczegółowo sprecyzowanych zasad praw dziecka:</a:t>
            </a:r>
            <a:endParaRPr lang="pl-PL" sz="2400" dirty="0" smtClean="0"/>
          </a:p>
          <a:p>
            <a:pPr marL="0" indent="0">
              <a:buNone/>
            </a:pPr>
            <a:r>
              <a:rPr lang="pl-PL" dirty="0"/>
              <a:t>1. </a:t>
            </a:r>
            <a:r>
              <a:rPr lang="pl-PL" sz="2800" dirty="0"/>
              <a:t>Powszechność zastosowania deklaracji – Deklaracja Praw Dziecka obejmuje wszystkie dzieci bez względu na różnice.</a:t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2. Otoczenie dziecka szczególną ochroną, która umożliwi jego wszechstronny rozwój w warunkach wolności i godności, czemu powinny służyć: ustawodawstwo kraju i wszelkie inne środki.</a:t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3. Prawo do nazwiska i obywatelstwa w chwili urodzin.</a:t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4. Stworzenie matce i dziecku przed i po urodzeniu warunków do rozwoju, opieki, ochrony medycznej poprzez system ubezpieczeń.</a:t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5. Szczególna troska wobec dzieci upośledzonych fizycznie lub umysłowo.</a:t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5330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60648"/>
            <a:ext cx="8064896" cy="612068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l-PL" dirty="0"/>
              <a:t>6. Stwarzanie dziecku atmosfery pełnej miłości, bezpieczeństwa i zrozumienia, czemu powinien służyć system ochrony rodziny, nieodrywanie małych dzieci od matki, poza krańcowymi sytuacjami, opieka nad dziećmi pozbawionymi rodziców.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7. Prawo do nauki, rozwoju kult., rozrywek, które powinny służyć pełnemu rozwojowi osobowości. Wymogiem minimalnym powinno być powszechne, obowiązkowe szkolnictwo na poziomie podstawowym.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8. Pierwszeństwo dziecka do ochrony i pomocy.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9. Ochrona dziecka przed wyzyskiem, okrucieństwem, zaniedbaniem, wykluczenie handlu dziećmi i zakaz pracy poniżej odpowiedniego, minimalnego wieku oraz wykonywania czynności szkodliwych fizycznie, psychicznie lub moralnie.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10. Wychowywanie dziecka w duchu tolerancji, szacunku dla innych ludzi, przyjaźni i pokoju między narodami.</a:t>
            </a:r>
          </a:p>
        </p:txBody>
      </p:sp>
    </p:spTree>
    <p:extLst>
      <p:ext uri="{BB962C8B-B14F-4D97-AF65-F5344CB8AC3E}">
        <p14:creationId xmlns:p14="http://schemas.microsoft.com/office/powerpoint/2010/main" val="3223226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320" r="1470" b="4579"/>
          <a:stretch/>
        </p:blipFill>
        <p:spPr>
          <a:xfrm>
            <a:off x="187708" y="0"/>
            <a:ext cx="8197889" cy="422108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6552728" cy="275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2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4"/>
            <a:ext cx="7368819" cy="6856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4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46050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>WIERSZ</a:t>
            </a:r>
            <a:r>
              <a:rPr lang="pl-PL" sz="2400" b="1" dirty="0"/>
              <a:t> </a:t>
            </a:r>
            <a:r>
              <a:rPr lang="pl-PL" sz="2400" b="1" dirty="0" smtClean="0"/>
              <a:t>- </a:t>
            </a:r>
            <a:r>
              <a:rPr lang="pl-PL" sz="2400" b="1" dirty="0"/>
              <a:t>O prawach </a:t>
            </a:r>
            <a:r>
              <a:rPr lang="pl-PL" sz="2400" b="1" dirty="0" smtClean="0"/>
              <a:t>dziecka</a:t>
            </a:r>
            <a:r>
              <a:rPr lang="pl-PL" sz="2400" b="1" dirty="0"/>
              <a:t> </a:t>
            </a:r>
            <a:r>
              <a:rPr lang="pl-PL" sz="2400" b="1" dirty="0" smtClean="0"/>
              <a:t>-</a:t>
            </a:r>
            <a:r>
              <a:rPr lang="pl-PL" sz="1400" b="1" dirty="0" smtClean="0"/>
              <a:t>Marcin </a:t>
            </a:r>
            <a:r>
              <a:rPr lang="pl-PL" sz="1400" b="1" dirty="0"/>
              <a:t>Brykczyński 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80728"/>
            <a:ext cx="7992888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>
                <a:solidFill>
                  <a:srgbClr val="000000"/>
                </a:solidFill>
              </a:rPr>
              <a:t>Niech się wreszcie każdy dowie</a:t>
            </a:r>
            <a:br>
              <a:rPr lang="pl-PL" sz="2800" dirty="0">
                <a:solidFill>
                  <a:srgbClr val="000000"/>
                </a:solidFill>
              </a:rPr>
            </a:br>
            <a:r>
              <a:rPr lang="pl-PL" sz="2800" dirty="0">
                <a:solidFill>
                  <a:srgbClr val="000000"/>
                </a:solidFill>
              </a:rPr>
              <a:t>I rozpowie w świecie całym,</a:t>
            </a:r>
            <a:br>
              <a:rPr lang="pl-PL" sz="2800" dirty="0">
                <a:solidFill>
                  <a:srgbClr val="000000"/>
                </a:solidFill>
              </a:rPr>
            </a:br>
            <a:r>
              <a:rPr lang="pl-PL" sz="2800" dirty="0">
                <a:solidFill>
                  <a:srgbClr val="000000"/>
                </a:solidFill>
              </a:rPr>
              <a:t>Że dziecko to także człowiek,</a:t>
            </a:r>
            <a:br>
              <a:rPr lang="pl-PL" sz="2800" dirty="0">
                <a:solidFill>
                  <a:srgbClr val="000000"/>
                </a:solidFill>
              </a:rPr>
            </a:br>
            <a:r>
              <a:rPr lang="pl-PL" sz="2800" dirty="0">
                <a:solidFill>
                  <a:srgbClr val="000000"/>
                </a:solidFill>
              </a:rPr>
              <a:t>Tyle, że jeszcze mały.</a:t>
            </a:r>
            <a:br>
              <a:rPr lang="pl-PL" sz="2800" dirty="0">
                <a:solidFill>
                  <a:srgbClr val="000000"/>
                </a:solidFill>
              </a:rPr>
            </a:br>
            <a:r>
              <a:rPr lang="pl-PL" sz="2800" dirty="0">
                <a:solidFill>
                  <a:srgbClr val="000000"/>
                </a:solidFill>
              </a:rPr>
              <a:t>Dlatego ludzie uczeni,</a:t>
            </a:r>
            <a:br>
              <a:rPr lang="pl-PL" sz="2800" dirty="0">
                <a:solidFill>
                  <a:srgbClr val="000000"/>
                </a:solidFill>
              </a:rPr>
            </a:br>
            <a:r>
              <a:rPr lang="pl-PL" sz="2800" dirty="0">
                <a:solidFill>
                  <a:srgbClr val="000000"/>
                </a:solidFill>
              </a:rPr>
              <a:t>Którym za to należą się brawa,</a:t>
            </a:r>
            <a:br>
              <a:rPr lang="pl-PL" sz="2800" dirty="0">
                <a:solidFill>
                  <a:srgbClr val="000000"/>
                </a:solidFill>
              </a:rPr>
            </a:br>
            <a:r>
              <a:rPr lang="pl-PL" sz="2800" dirty="0">
                <a:solidFill>
                  <a:srgbClr val="000000"/>
                </a:solidFill>
              </a:rPr>
              <a:t>Chcąc wielu dzieci los odmienić,</a:t>
            </a:r>
            <a:br>
              <a:rPr lang="pl-PL" sz="2800" dirty="0">
                <a:solidFill>
                  <a:srgbClr val="000000"/>
                </a:solidFill>
              </a:rPr>
            </a:br>
            <a:r>
              <a:rPr lang="pl-PL" sz="2800" dirty="0">
                <a:solidFill>
                  <a:srgbClr val="000000"/>
                </a:solidFill>
              </a:rPr>
              <a:t>Stworzyli dla Was mądre prawa.</a:t>
            </a:r>
            <a:br>
              <a:rPr lang="pl-PL" sz="2800" dirty="0">
                <a:solidFill>
                  <a:srgbClr val="000000"/>
                </a:solidFill>
              </a:rPr>
            </a:br>
            <a:r>
              <a:rPr lang="pl-PL" sz="2800" dirty="0">
                <a:solidFill>
                  <a:srgbClr val="000000"/>
                </a:solidFill>
              </a:rPr>
              <a:t>Więc je na co dzień i od święta</a:t>
            </a:r>
            <a:br>
              <a:rPr lang="pl-PL" sz="2800" dirty="0">
                <a:solidFill>
                  <a:srgbClr val="000000"/>
                </a:solidFill>
              </a:rPr>
            </a:br>
            <a:r>
              <a:rPr lang="pl-PL" sz="2800" dirty="0">
                <a:solidFill>
                  <a:srgbClr val="000000"/>
                </a:solidFill>
              </a:rPr>
              <a:t>Spróbujcie dobrze zapamiętać:</a:t>
            </a:r>
            <a:br>
              <a:rPr lang="pl-PL" sz="2800" dirty="0">
                <a:solidFill>
                  <a:srgbClr val="000000"/>
                </a:solidFill>
              </a:rPr>
            </a:br>
            <a:r>
              <a:rPr lang="pl-PL" sz="2800" dirty="0">
                <a:solidFill>
                  <a:srgbClr val="000000"/>
                </a:solidFill>
              </a:rPr>
              <a:t/>
            </a:r>
            <a:br>
              <a:rPr lang="pl-PL" sz="2800" dirty="0">
                <a:solidFill>
                  <a:srgbClr val="000000"/>
                </a:solidFill>
              </a:rPr>
            </a:br>
            <a:r>
              <a:rPr lang="pl-PL" sz="1600" dirty="0">
                <a:solidFill>
                  <a:srgbClr val="000000"/>
                </a:solidFill>
              </a:rPr>
              <a:t/>
            </a:r>
            <a:br>
              <a:rPr lang="pl-PL" sz="1600" dirty="0">
                <a:solidFill>
                  <a:srgbClr val="000000"/>
                </a:solidFill>
              </a:rPr>
            </a:br>
            <a:endParaRPr lang="pl-PL" sz="1600" dirty="0">
              <a:solidFill>
                <a:srgbClr val="000000"/>
              </a:solidFill>
            </a:endParaRPr>
          </a:p>
        </p:txBody>
      </p:sp>
      <p:pic>
        <p:nvPicPr>
          <p:cNvPr id="5122" name="Picture 2" descr="C:\Users\x\AppData\Local\Microsoft\Windows\Temporary Internet Files\Content.IE5\2DZTED8T\Bullying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048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3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66130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rgbClr val="FF0000"/>
                </a:solidFill>
              </a:rPr>
              <a:t>Program -„Ja czytam”</a:t>
            </a:r>
            <a:br>
              <a:rPr lang="pl-PL" sz="2800" dirty="0" smtClean="0">
                <a:solidFill>
                  <a:srgbClr val="FF0000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„O prawach dzieci </a:t>
            </a:r>
            <a:r>
              <a:rPr lang="pl-PL" sz="2400" dirty="0" smtClean="0">
                <a:solidFill>
                  <a:schemeClr val="tx1"/>
                </a:solidFill>
              </a:rPr>
              <a:t>„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b="1" i="1" dirty="0" smtClean="0"/>
              <a:t>Jak w niezwykły sposób zapoznać dzieci z ich prawami?</a:t>
            </a:r>
          </a:p>
          <a:p>
            <a:pPr marL="114300" indent="0" algn="just">
              <a:buNone/>
            </a:pPr>
            <a:r>
              <a:rPr lang="pl-PL" dirty="0" smtClean="0"/>
              <a:t>Są </a:t>
            </a:r>
            <a:r>
              <a:rPr lang="pl-PL" dirty="0"/>
              <a:t>książki, które jak to się mówi czyta się jednym tchem.  Do takich właśnie możemy </a:t>
            </a:r>
            <a:r>
              <a:rPr lang="pl-PL" dirty="0" smtClean="0"/>
              <a:t>zaliczyć, </a:t>
            </a:r>
            <a:r>
              <a:rPr lang="pl-PL" dirty="0"/>
              <a:t>niezwykły sposób przedstawienia praw dziecka, jakie zaproponowali autorzy pozycji „</a:t>
            </a:r>
            <a:r>
              <a:rPr lang="pl-PL" b="1" dirty="0">
                <a:solidFill>
                  <a:srgbClr val="FF0000"/>
                </a:solidFill>
              </a:rPr>
              <a:t>Mam prawa i nie zawaham się go użyć</a:t>
            </a:r>
            <a:r>
              <a:rPr lang="pl-PL" dirty="0"/>
              <a:t>”- Joanna Olech i Edgar Bąk.  </a:t>
            </a:r>
            <a:endParaRPr lang="pl-PL" dirty="0" smtClean="0"/>
          </a:p>
          <a:p>
            <a:pPr marL="114300" indent="0" algn="just">
              <a:buNone/>
            </a:pPr>
            <a:r>
              <a:rPr lang="pl-PL" dirty="0" smtClean="0"/>
              <a:t>Główna </a:t>
            </a:r>
            <a:r>
              <a:rPr lang="pl-PL" dirty="0"/>
              <a:t>bohaterka Czerwony Kapturek, który pełni tutaj role Rzecznika Praw Dziecka zaprosiła nas do poznania ich na podstawie przeżyć innych bajkowych postaci. Wśród nich znalazła </a:t>
            </a:r>
            <a:r>
              <a:rPr lang="pl-PL" dirty="0" smtClean="0"/>
              <a:t>się: </a:t>
            </a:r>
            <a:r>
              <a:rPr lang="pl-PL" dirty="0"/>
              <a:t>Dziewczynka z zapałkami, Jaś i Małgosia, Pinokio, </a:t>
            </a:r>
            <a:r>
              <a:rPr lang="pl-PL" dirty="0" smtClean="0"/>
              <a:t> Kopciuszek, Królewicz </a:t>
            </a:r>
            <a:r>
              <a:rPr lang="pl-PL" dirty="0"/>
              <a:t>zaklęty w żabę itp</a:t>
            </a:r>
            <a:r>
              <a:rPr lang="pl-PL"/>
              <a:t>. </a:t>
            </a:r>
            <a:endParaRPr lang="pl-PL" dirty="0" smtClean="0"/>
          </a:p>
          <a:p>
            <a:pPr marL="114300" indent="0" algn="just">
              <a:buNone/>
            </a:pPr>
            <a:endParaRPr lang="pl-PL" dirty="0" smtClean="0"/>
          </a:p>
          <a:p>
            <a:pPr marL="114300" indent="0" algn="just">
              <a:buNone/>
            </a:pPr>
            <a:endParaRPr lang="pl-PL" dirty="0" smtClean="0"/>
          </a:p>
          <a:p>
            <a:pPr marL="114300" indent="0" algn="just">
              <a:buNone/>
            </a:pPr>
            <a:endParaRPr lang="pl-PL" dirty="0" smtClean="0"/>
          </a:p>
          <a:p>
            <a:pPr marL="114300" indent="0" algn="just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4847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88640"/>
            <a:ext cx="7620000" cy="4800600"/>
          </a:xfrm>
        </p:spPr>
        <p:txBody>
          <a:bodyPr/>
          <a:lstStyle/>
          <a:p>
            <a:r>
              <a:rPr lang="pl-PL" sz="2400" dirty="0">
                <a:solidFill>
                  <a:srgbClr val="000000"/>
                </a:solidFill>
              </a:rPr>
              <a:t>Nikt mnie siłą nie ma prawa zmuszać do niczego,</a:t>
            </a:r>
            <a:br>
              <a:rPr lang="pl-PL" sz="2400" dirty="0">
                <a:solidFill>
                  <a:srgbClr val="000000"/>
                </a:solidFill>
              </a:rPr>
            </a:br>
            <a:r>
              <a:rPr lang="pl-PL" sz="2400" dirty="0">
                <a:solidFill>
                  <a:srgbClr val="000000"/>
                </a:solidFill>
              </a:rPr>
              <a:t>A szczególnie do zrobienia czegoś niedobrego.</a:t>
            </a:r>
            <a:br>
              <a:rPr lang="pl-PL" sz="2400" dirty="0">
                <a:solidFill>
                  <a:srgbClr val="000000"/>
                </a:solidFill>
              </a:rPr>
            </a:br>
            <a:r>
              <a:rPr lang="pl-PL" sz="2400" dirty="0">
                <a:solidFill>
                  <a:srgbClr val="000000"/>
                </a:solidFill>
              </a:rPr>
              <a:t/>
            </a:r>
            <a:br>
              <a:rPr lang="pl-PL" sz="2400" dirty="0">
                <a:solidFill>
                  <a:srgbClr val="000000"/>
                </a:solidFill>
              </a:rPr>
            </a:br>
            <a:r>
              <a:rPr lang="pl-PL" sz="2400" dirty="0">
                <a:solidFill>
                  <a:srgbClr val="000000"/>
                </a:solidFill>
              </a:rPr>
              <a:t>Mogę uczyć się wszystkiego, co mnie zaciekawi</a:t>
            </a:r>
            <a:br>
              <a:rPr lang="pl-PL" sz="2400" dirty="0">
                <a:solidFill>
                  <a:srgbClr val="000000"/>
                </a:solidFill>
              </a:rPr>
            </a:br>
            <a:r>
              <a:rPr lang="pl-PL" sz="2400" dirty="0">
                <a:solidFill>
                  <a:srgbClr val="000000"/>
                </a:solidFill>
              </a:rPr>
              <a:t>I mam prawo sam wybierać, z kim się będę bawić.</a:t>
            </a:r>
            <a:br>
              <a:rPr lang="pl-PL" sz="2400" dirty="0">
                <a:solidFill>
                  <a:srgbClr val="000000"/>
                </a:solidFill>
              </a:rPr>
            </a:br>
            <a:r>
              <a:rPr lang="pl-PL" sz="2400" dirty="0">
                <a:solidFill>
                  <a:srgbClr val="000000"/>
                </a:solidFill>
              </a:rPr>
              <a:t/>
            </a:r>
            <a:br>
              <a:rPr lang="pl-PL" sz="2400" dirty="0">
                <a:solidFill>
                  <a:srgbClr val="000000"/>
                </a:solidFill>
              </a:rPr>
            </a:br>
            <a:r>
              <a:rPr lang="pl-PL" sz="2400" dirty="0">
                <a:solidFill>
                  <a:srgbClr val="000000"/>
                </a:solidFill>
              </a:rPr>
              <a:t>Nikt nie może mnie poniżać, krzywdzić, bić, wyzywać,</a:t>
            </a:r>
            <a:br>
              <a:rPr lang="pl-PL" sz="2400" dirty="0">
                <a:solidFill>
                  <a:srgbClr val="000000"/>
                </a:solidFill>
              </a:rPr>
            </a:br>
            <a:r>
              <a:rPr lang="pl-PL" sz="2400" dirty="0">
                <a:solidFill>
                  <a:srgbClr val="000000"/>
                </a:solidFill>
              </a:rPr>
              <a:t>I każdego mogę zawsze na ratunek wzywać.</a:t>
            </a:r>
            <a:br>
              <a:rPr lang="pl-PL" sz="2400" dirty="0">
                <a:solidFill>
                  <a:srgbClr val="000000"/>
                </a:solidFill>
              </a:rPr>
            </a:br>
            <a:endParaRPr lang="pl-PL" dirty="0"/>
          </a:p>
        </p:txBody>
      </p:sp>
      <p:pic>
        <p:nvPicPr>
          <p:cNvPr id="4098" name="Picture 2" descr="C:\Users\x\AppData\Local\Microsoft\Windows\Temporary Internet Files\Content.IE5\V492JFIB\cuteteacherwithkid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61" y="3498014"/>
            <a:ext cx="3529186" cy="31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404664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Jeśli mama albo tata już nie mieszka z nami,</a:t>
            </a:r>
            <a:br>
              <a:rPr lang="pl-PL" sz="2400" dirty="0">
                <a:solidFill>
                  <a:srgbClr val="000000"/>
                </a:solidFill>
              </a:rPr>
            </a:br>
            <a:r>
              <a:rPr lang="pl-PL" sz="2400" dirty="0">
                <a:solidFill>
                  <a:srgbClr val="000000"/>
                </a:solidFill>
              </a:rPr>
              <a:t>Nikt nie może mi zabronić spotkać ich czasami.</a:t>
            </a:r>
            <a:br>
              <a:rPr lang="pl-PL" sz="2400" dirty="0">
                <a:solidFill>
                  <a:srgbClr val="000000"/>
                </a:solidFill>
              </a:rPr>
            </a:br>
            <a:r>
              <a:rPr lang="pl-PL" sz="2400" dirty="0">
                <a:solidFill>
                  <a:srgbClr val="000000"/>
                </a:solidFill>
              </a:rPr>
              <a:t/>
            </a:r>
            <a:br>
              <a:rPr lang="pl-PL" sz="2400" dirty="0">
                <a:solidFill>
                  <a:srgbClr val="000000"/>
                </a:solidFill>
              </a:rPr>
            </a:br>
            <a:r>
              <a:rPr lang="pl-PL" sz="2400" dirty="0">
                <a:solidFill>
                  <a:srgbClr val="000000"/>
                </a:solidFill>
              </a:rPr>
              <a:t>Nikt nie może moich listów czytać bez pytania,</a:t>
            </a:r>
            <a:br>
              <a:rPr lang="pl-PL" sz="2400" dirty="0">
                <a:solidFill>
                  <a:srgbClr val="000000"/>
                </a:solidFill>
              </a:rPr>
            </a:br>
            <a:r>
              <a:rPr lang="pl-PL" sz="2400" dirty="0">
                <a:solidFill>
                  <a:srgbClr val="000000"/>
                </a:solidFill>
              </a:rPr>
              <a:t>Mam też prawo do tajemnic i własnego zdania.</a:t>
            </a:r>
            <a:br>
              <a:rPr lang="pl-PL" sz="2400" dirty="0">
                <a:solidFill>
                  <a:srgbClr val="000000"/>
                </a:solidFill>
              </a:rPr>
            </a:br>
            <a:r>
              <a:rPr lang="pl-PL" sz="2400" dirty="0">
                <a:solidFill>
                  <a:srgbClr val="000000"/>
                </a:solidFill>
              </a:rPr>
              <a:t/>
            </a:r>
            <a:br>
              <a:rPr lang="pl-PL" sz="2400" dirty="0">
                <a:solidFill>
                  <a:srgbClr val="000000"/>
                </a:solidFill>
              </a:rPr>
            </a:br>
            <a:r>
              <a:rPr lang="pl-PL" sz="2400" dirty="0">
                <a:solidFill>
                  <a:srgbClr val="000000"/>
                </a:solidFill>
              </a:rPr>
              <a:t>Mogę żądać, żeby każdy uznał moje prawa,</a:t>
            </a:r>
            <a:br>
              <a:rPr lang="pl-PL" sz="2400" dirty="0">
                <a:solidFill>
                  <a:srgbClr val="000000"/>
                </a:solidFill>
              </a:rPr>
            </a:br>
            <a:r>
              <a:rPr lang="pl-PL" sz="2400" dirty="0">
                <a:solidFill>
                  <a:srgbClr val="000000"/>
                </a:solidFill>
              </a:rPr>
              <a:t>A gdy różnię się od innych, to jest moja sprawa.</a:t>
            </a:r>
            <a:br>
              <a:rPr lang="pl-PL" sz="2400" dirty="0">
                <a:solidFill>
                  <a:srgbClr val="000000"/>
                </a:solidFill>
              </a:rPr>
            </a:br>
            <a:r>
              <a:rPr lang="pl-PL" sz="2400" dirty="0">
                <a:solidFill>
                  <a:srgbClr val="000000"/>
                </a:solidFill>
              </a:rPr>
              <a:t/>
            </a:r>
            <a:br>
              <a:rPr lang="pl-PL" sz="2400" dirty="0">
                <a:solidFill>
                  <a:srgbClr val="000000"/>
                </a:solidFill>
              </a:rPr>
            </a:br>
            <a:r>
              <a:rPr lang="pl-PL" sz="2400" dirty="0">
                <a:solidFill>
                  <a:srgbClr val="000000"/>
                </a:solidFill>
              </a:rPr>
              <a:t>Tak się tu w wiersze poukładały</a:t>
            </a:r>
            <a:br>
              <a:rPr lang="pl-PL" sz="2400" dirty="0">
                <a:solidFill>
                  <a:srgbClr val="000000"/>
                </a:solidFill>
              </a:rPr>
            </a:br>
            <a:r>
              <a:rPr lang="pl-PL" sz="2400" dirty="0">
                <a:solidFill>
                  <a:srgbClr val="000000"/>
                </a:solidFill>
              </a:rPr>
              <a:t>Prawa dla dzieci na całym świecie,</a:t>
            </a:r>
            <a:br>
              <a:rPr lang="pl-PL" sz="2400" dirty="0">
                <a:solidFill>
                  <a:srgbClr val="000000"/>
                </a:solidFill>
              </a:rPr>
            </a:br>
            <a:r>
              <a:rPr lang="pl-PL" sz="2400" dirty="0">
                <a:solidFill>
                  <a:srgbClr val="000000"/>
                </a:solidFill>
              </a:rPr>
              <a:t>Byście w potrzebie z nich korzystały</a:t>
            </a:r>
            <a:br>
              <a:rPr lang="pl-PL" sz="2400" dirty="0">
                <a:solidFill>
                  <a:srgbClr val="000000"/>
                </a:solidFill>
              </a:rPr>
            </a:br>
            <a:r>
              <a:rPr lang="pl-PL" sz="2400" dirty="0">
                <a:solidFill>
                  <a:srgbClr val="000000"/>
                </a:solidFill>
              </a:rPr>
              <a:t>Najlepiej, jak umiecie.</a:t>
            </a:r>
          </a:p>
          <a:p>
            <a:endParaRPr lang="pl-PL" dirty="0"/>
          </a:p>
        </p:txBody>
      </p:sp>
      <p:pic>
        <p:nvPicPr>
          <p:cNvPr id="3074" name="Picture 2" descr="C:\Users\x\AppData\Local\Microsoft\Windows\Temporary Internet Files\Content.IE5\33YM90BX\CartoonGirl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2708920" cy="312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8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864096"/>
          </a:xfrm>
        </p:spPr>
        <p:txBody>
          <a:bodyPr/>
          <a:lstStyle/>
          <a:p>
            <a:pPr algn="ctr"/>
            <a:r>
              <a:rPr lang="pl-PL" sz="3600" dirty="0" smtClean="0"/>
              <a:t>Krzyżówka-Prawa dziecka</a:t>
            </a:r>
            <a:endParaRPr lang="pl-PL" sz="36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36457"/>
              </p:ext>
            </p:extLst>
          </p:nvPr>
        </p:nvGraphicFramePr>
        <p:xfrm>
          <a:off x="179513" y="1591376"/>
          <a:ext cx="4536506" cy="3997860"/>
        </p:xfrm>
        <a:graphic>
          <a:graphicData uri="http://schemas.openxmlformats.org/drawingml/2006/table">
            <a:tbl>
              <a:tblPr firstRow="1" firstCol="1" bandRow="1"/>
              <a:tblGrid>
                <a:gridCol w="381447"/>
                <a:gridCol w="413560"/>
                <a:gridCol w="413560"/>
                <a:gridCol w="414532"/>
                <a:gridCol w="431075"/>
                <a:gridCol w="413560"/>
                <a:gridCol w="413560"/>
                <a:gridCol w="414532"/>
                <a:gridCol w="413560"/>
                <a:gridCol w="413560"/>
                <a:gridCol w="413560"/>
              </a:tblGrid>
              <a:tr h="3331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31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4788024" y="1591376"/>
            <a:ext cx="3995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1.Rodzice zapewniają dzieciom </a:t>
            </a:r>
            <a:r>
              <a:rPr lang="pl-PL" dirty="0" smtClean="0"/>
              <a:t>o…</a:t>
            </a:r>
          </a:p>
          <a:p>
            <a:r>
              <a:rPr lang="pl-PL" dirty="0" smtClean="0"/>
              <a:t>2.Zbiór </a:t>
            </a:r>
            <a:r>
              <a:rPr lang="pl-PL" dirty="0"/>
              <a:t>przepisów.</a:t>
            </a:r>
          </a:p>
          <a:p>
            <a:r>
              <a:rPr lang="pl-PL" dirty="0"/>
              <a:t>3.Można je urządzać na boisku.</a:t>
            </a:r>
          </a:p>
          <a:p>
            <a:r>
              <a:rPr lang="pl-PL" dirty="0"/>
              <a:t>4.Czworąkąt o równych bokach.</a:t>
            </a:r>
          </a:p>
          <a:p>
            <a:r>
              <a:rPr lang="pl-PL" dirty="0"/>
              <a:t>5.Jedno z rodziców- kobieta.</a:t>
            </a:r>
          </a:p>
          <a:p>
            <a:r>
              <a:rPr lang="pl-PL" dirty="0"/>
              <a:t>6.Po nocy jest.</a:t>
            </a:r>
          </a:p>
          <a:p>
            <a:r>
              <a:rPr lang="pl-PL" dirty="0"/>
              <a:t>7.Pokazuje czas.</a:t>
            </a:r>
          </a:p>
          <a:p>
            <a:r>
              <a:rPr lang="pl-PL" dirty="0"/>
              <a:t>8.Rozpoczyna się 21 marca.</a:t>
            </a:r>
          </a:p>
          <a:p>
            <a:r>
              <a:rPr lang="pl-PL" dirty="0"/>
              <a:t>9.Po sobocie </a:t>
            </a:r>
            <a:r>
              <a:rPr lang="pl-PL" dirty="0" smtClean="0"/>
              <a:t>jest</a:t>
            </a:r>
            <a:r>
              <a:rPr lang="pl-PL" dirty="0"/>
              <a:t>.</a:t>
            </a:r>
          </a:p>
          <a:p>
            <a:r>
              <a:rPr lang="pl-PL" dirty="0"/>
              <a:t>10.Dzieci powinny okazywać go dorosłym.</a:t>
            </a:r>
          </a:p>
          <a:p>
            <a:r>
              <a:rPr lang="pl-PL" dirty="0"/>
              <a:t>11.Każdy ma prawo do swoich …</a:t>
            </a:r>
          </a:p>
          <a:p>
            <a:r>
              <a:rPr lang="pl-PL" dirty="0"/>
              <a:t>12.Piąty miesiąc w roku.</a:t>
            </a:r>
          </a:p>
          <a:p>
            <a:r>
              <a:rPr lang="pl-P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53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656" y="188640"/>
            <a:ext cx="7620000" cy="1143000"/>
          </a:xfrm>
        </p:spPr>
        <p:txBody>
          <a:bodyPr/>
          <a:lstStyle/>
          <a:p>
            <a:pPr algn="ctr"/>
            <a:r>
              <a:rPr lang="pl-PL" sz="2800" b="1" i="1" dirty="0" smtClean="0"/>
              <a:t/>
            </a:r>
            <a:br>
              <a:rPr lang="pl-PL" sz="2800" b="1" i="1" dirty="0" smtClean="0"/>
            </a:br>
            <a:endParaRPr lang="pl-PL" sz="2800" b="1" i="1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0" y="0"/>
            <a:ext cx="8796469" cy="6786754"/>
          </a:xfrm>
        </p:spPr>
      </p:pic>
      <p:sp>
        <p:nvSpPr>
          <p:cNvPr id="3" name="pole tekstowe 2"/>
          <p:cNvSpPr txBox="1"/>
          <p:nvPr/>
        </p:nvSpPr>
        <p:spPr>
          <a:xfrm>
            <a:off x="402886" y="420635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Andalus" panose="02010000000000000000" pitchFamily="2" charset="-78"/>
                <a:cs typeface="Andalus" panose="02010000000000000000" pitchFamily="2" charset="-78"/>
              </a:rPr>
              <a:t> Prezentacje przygotowała</a:t>
            </a:r>
          </a:p>
          <a:p>
            <a:r>
              <a:rPr lang="pl-PL" b="1" dirty="0" smtClean="0">
                <a:solidFill>
                  <a:schemeClr val="bg1"/>
                </a:solidFill>
                <a:latin typeface="Andalus" panose="02010000000000000000" pitchFamily="2" charset="-78"/>
                <a:cs typeface="Andalus" panose="02010000000000000000" pitchFamily="2" charset="-78"/>
              </a:rPr>
              <a:t>Anna Tracz  i 2 a</a:t>
            </a:r>
            <a:endParaRPr lang="pl-PL" b="1" dirty="0">
              <a:solidFill>
                <a:schemeClr val="bg1"/>
              </a:solidFill>
              <a:latin typeface="Andalus" panose="02010000000000000000" pitchFamily="2" charset="-78"/>
              <a:cs typeface="Andalus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95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4969" y="188640"/>
            <a:ext cx="7620000" cy="792088"/>
          </a:xfrm>
        </p:spPr>
        <p:txBody>
          <a:bodyPr/>
          <a:lstStyle/>
          <a:p>
            <a:pPr algn="ctr"/>
            <a:r>
              <a:rPr lang="pl-PL" sz="3200" dirty="0" smtClean="0"/>
              <a:t>RZECZNIK PRAW DZIECKA</a:t>
            </a:r>
            <a:endParaRPr lang="pl-PL" sz="3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23528" y="892988"/>
            <a:ext cx="7969696" cy="549208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Nikt nie ma prawa krzywdzić dziecka, ani dotykać go w sposób, który je zawstydza, przeraża, wprawia w zakłopotanie</a:t>
            </a:r>
            <a:endParaRPr lang="pl-PL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2" y="3753036"/>
            <a:ext cx="4032449" cy="263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2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/>
          <a:lstStyle/>
          <a:p>
            <a:pPr algn="ctr"/>
            <a:r>
              <a:rPr lang="pl-PL" sz="3200" dirty="0"/>
              <a:t>RZECZNIK PRAW DZIECKA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890718"/>
            <a:ext cx="7897688" cy="551008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Nikomu nie wolno bić dziecka. Ani zmuszać go do </a:t>
            </a:r>
            <a:r>
              <a:rPr lang="pl-PL" sz="2800" b="1" dirty="0" smtClean="0"/>
              <a:t>pracy,</a:t>
            </a:r>
            <a:r>
              <a:rPr lang="pl-PL" sz="2800" dirty="0" smtClean="0"/>
              <a:t> </a:t>
            </a:r>
            <a:r>
              <a:rPr lang="pl-PL" sz="2800" b="1" dirty="0" smtClean="0"/>
              <a:t>która </a:t>
            </a:r>
            <a:r>
              <a:rPr lang="pl-PL" sz="2800" b="1" dirty="0"/>
              <a:t>szkodzi jego zdrowiu, rozwojowi, edukacji.</a:t>
            </a:r>
            <a:endParaRPr lang="pl-PL" sz="2800" dirty="0"/>
          </a:p>
          <a:p>
            <a:pPr algn="ctr"/>
            <a:r>
              <a:rPr lang="pl-PL" sz="2800" b="1" dirty="0"/>
              <a:t>Dzieciom przysługuje prawo do dobrego </a:t>
            </a:r>
            <a:r>
              <a:rPr lang="pl-PL" sz="2800" b="1" dirty="0" smtClean="0"/>
              <a:t>traktowania</a:t>
            </a:r>
            <a:r>
              <a:rPr lang="pl-PL" sz="2800" dirty="0" smtClean="0"/>
              <a:t> </a:t>
            </a:r>
            <a:r>
              <a:rPr lang="pl-PL" sz="2800" b="1" dirty="0" smtClean="0"/>
              <a:t>i </a:t>
            </a:r>
            <a:r>
              <a:rPr lang="pl-PL" sz="2800" b="1" dirty="0"/>
              <a:t>godziwych warunków życia.</a:t>
            </a:r>
            <a:endParaRPr lang="pl-PL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74994"/>
            <a:ext cx="3048339" cy="333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72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pPr algn="ctr"/>
            <a:r>
              <a:rPr lang="pl-PL" sz="3200" dirty="0"/>
              <a:t>RZECZNIK PRAW DZIECKA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80728"/>
            <a:ext cx="7681664" cy="5420072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Dziecko ma prawo do swobodnej wypowiedzi o tym, co go </a:t>
            </a:r>
            <a:r>
              <a:rPr lang="pl-PL" sz="3200" dirty="0" smtClean="0"/>
              <a:t>dotyczy, a </a:t>
            </a:r>
            <a:r>
              <a:rPr lang="pl-PL" sz="3200" dirty="0"/>
              <a:t>jego zdanie winno być brane pod uwagę.</a:t>
            </a:r>
          </a:p>
          <a:p>
            <a:pPr algn="ctr"/>
            <a:r>
              <a:rPr lang="pl-PL" sz="3200" dirty="0"/>
              <a:t>Dziecku wolno mówić, co myśli i co uważa za słuszne.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4046043" cy="310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8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pPr algn="ctr"/>
            <a:r>
              <a:rPr lang="pl-PL" sz="3200" dirty="0"/>
              <a:t>RZECZNIK PRAW DZIECKA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24744"/>
            <a:ext cx="8172061" cy="5536933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Nikt nie ma prawa naruszać godności dziecka, obrażać go, ani poniżać.</a:t>
            </a:r>
          </a:p>
          <a:p>
            <a:pPr algn="ctr"/>
            <a:r>
              <a:rPr lang="pl-PL" sz="2800" dirty="0"/>
              <a:t>Dziecku przysługuje to samo prawo do szacunku, jakim cieszą się dorośli.</a:t>
            </a:r>
          </a:p>
          <a:p>
            <a:endParaRPr lang="pl-PL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224469" cy="35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97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ctr"/>
            <a:r>
              <a:rPr lang="pl-PL" sz="3200" dirty="0"/>
              <a:t>RZECZNIK PRAW DZIECKA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Dziecko ma prawo do własnych sekretów. Nikomu nie wolno </a:t>
            </a:r>
            <a:r>
              <a:rPr lang="pl-PL" sz="3200" dirty="0" smtClean="0"/>
              <a:t>naruszać tajemnicy </a:t>
            </a:r>
            <a:r>
              <a:rPr lang="pl-PL" sz="3200" dirty="0"/>
              <a:t>korespondencji i osobistych tajemnic dziecka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3" y="3915054"/>
            <a:ext cx="379242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1190"/>
            <a:ext cx="3456384" cy="277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04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ctr"/>
            <a:r>
              <a:rPr lang="pl-PL" sz="3200" dirty="0"/>
              <a:t>RZECZNIK PRAW DZIECKA</a:t>
            </a:r>
          </a:p>
        </p:txBody>
      </p:sp>
      <p:pic>
        <p:nvPicPr>
          <p:cNvPr id="1026" name="Picture 2" descr="http://www.mbp.kolno.home.pl/mbp/images/Nowosci/koszalek_opal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30" y="1124744"/>
            <a:ext cx="2737570" cy="432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5842992" cy="5616624"/>
          </a:xfrm>
        </p:spPr>
        <p:txBody>
          <a:bodyPr/>
          <a:lstStyle/>
          <a:p>
            <a:endParaRPr lang="pl-PL" sz="3200" dirty="0" smtClean="0"/>
          </a:p>
          <a:p>
            <a:r>
              <a:rPr lang="pl-PL" sz="3200" dirty="0" smtClean="0"/>
              <a:t>Dziecko </a:t>
            </a:r>
            <a:r>
              <a:rPr lang="pl-PL" sz="3200" dirty="0"/>
              <a:t>ma prawo do nauki i rozwijania swoich talentów.</a:t>
            </a:r>
          </a:p>
          <a:p>
            <a:r>
              <a:rPr lang="pl-PL" sz="3200" dirty="0"/>
              <a:t>Dziecko ma prawo uczestniczyć w kulturze i w życiu społecznym</a:t>
            </a:r>
            <a:r>
              <a:rPr lang="pl-PL" sz="3200" dirty="0" smtClean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85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ctr"/>
            <a:r>
              <a:rPr lang="pl-PL" sz="3200" dirty="0"/>
              <a:t>RZECZNIK PRAW DZIECKA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/>
          <a:lstStyle/>
          <a:p>
            <a:pPr algn="ctr"/>
            <a:r>
              <a:rPr lang="pl-PL" sz="3200" dirty="0"/>
              <a:t>Wszystkie dzieci mają prawo do równego </a:t>
            </a:r>
            <a:r>
              <a:rPr lang="pl-PL" sz="3200" dirty="0" smtClean="0"/>
              <a:t>traktowania, bez </a:t>
            </a:r>
            <a:r>
              <a:rPr lang="pl-PL" sz="3200" dirty="0"/>
              <a:t>względu na kolor skóry, rasę czy płeć.</a:t>
            </a:r>
          </a:p>
          <a:p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757"/>
            <a:ext cx="247220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Znalezione obrazy dla zapytania zaklęta za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3397747" cy="248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403244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78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Przylegani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388</TotalTime>
  <Words>623</Words>
  <Application>Microsoft Office PowerPoint</Application>
  <PresentationFormat>Pokaz na ekranie (4:3)</PresentationFormat>
  <Paragraphs>194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Przyleganie</vt:lpstr>
      <vt:lpstr>Prezentacja programu PowerPoint</vt:lpstr>
      <vt:lpstr>Program -„Ja czytam” „O prawach dzieci „ </vt:lpstr>
      <vt:lpstr>RZECZNIK PRAW DZIECKA</vt:lpstr>
      <vt:lpstr>RZECZNIK PRAW DZIECKA</vt:lpstr>
      <vt:lpstr>RZECZNIK PRAW DZIECKA</vt:lpstr>
      <vt:lpstr>RZECZNIK PRAW DZIECKA</vt:lpstr>
      <vt:lpstr>RZECZNIK PRAW DZIECKA</vt:lpstr>
      <vt:lpstr>RZECZNIK PRAW DZIECKA</vt:lpstr>
      <vt:lpstr>RZECZNIK PRAW DZIECKA</vt:lpstr>
      <vt:lpstr>RZECZNIK PRAW DZIECKA</vt:lpstr>
      <vt:lpstr>RZECZNIK PRAW DZIECKA</vt:lpstr>
      <vt:lpstr>RZECZNIK PRAW DZIECKA</vt:lpstr>
      <vt:lpstr>Prezentacja programu PowerPoint</vt:lpstr>
      <vt:lpstr>MOTTO KSIĄŻKI</vt:lpstr>
      <vt:lpstr>DELARACJA PRAW DZIECKA</vt:lpstr>
      <vt:lpstr>Prezentacja programu PowerPoint</vt:lpstr>
      <vt:lpstr>Prezentacja programu PowerPoint</vt:lpstr>
      <vt:lpstr>Prezentacja programu PowerPoint</vt:lpstr>
      <vt:lpstr>WIERSZ - O prawach dziecka -Marcin Brykczyński </vt:lpstr>
      <vt:lpstr>Prezentacja programu PowerPoint</vt:lpstr>
      <vt:lpstr>Prezentacja programu PowerPoint</vt:lpstr>
      <vt:lpstr>Krzyżówka-Prawa dziecka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x</dc:creator>
  <cp:lastModifiedBy>x</cp:lastModifiedBy>
  <cp:revision>22</cp:revision>
  <dcterms:created xsi:type="dcterms:W3CDTF">2015-03-18T21:55:13Z</dcterms:created>
  <dcterms:modified xsi:type="dcterms:W3CDTF">2015-03-22T22:56:46Z</dcterms:modified>
</cp:coreProperties>
</file>