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1" r:id="rId26"/>
    <p:sldId id="280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-12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 smtClean="0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92894731"/>
      </p:ext>
    </p:extLst>
  </p:cSld>
  <p:clrMapOvr>
    <a:masterClrMapping/>
  </p:clrMapOvr>
  <p:transition spd="med">
    <p:pull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ytuł i po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805367359"/>
      </p:ext>
    </p:extLst>
  </p:cSld>
  <p:clrMapOvr>
    <a:masterClrMapping/>
  </p:clrMapOvr>
  <p:transition spd="med">
    <p:pull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erta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0187358"/>
      </p:ext>
    </p:extLst>
  </p:cSld>
  <p:clrMapOvr>
    <a:masterClrMapping/>
  </p:clrMapOvr>
  <p:transition spd="med">
    <p:pull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017812"/>
      </p:ext>
    </p:extLst>
  </p:cSld>
  <p:clrMapOvr>
    <a:masterClrMapping/>
  </p:clrMapOvr>
  <p:transition spd="med">
    <p:pull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a nazwy cyta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3522212105"/>
      </p:ext>
    </p:extLst>
  </p:cSld>
  <p:clrMapOvr>
    <a:masterClrMapping/>
  </p:clrMapOvr>
  <p:transition spd="med">
    <p:pull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rawda lub fał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446485808"/>
      </p:ext>
    </p:extLst>
  </p:cSld>
  <p:clrMapOvr>
    <a:masterClrMapping/>
  </p:clrMapOvr>
  <p:transition spd="med">
    <p:pull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69918580"/>
      </p:ext>
    </p:extLst>
  </p:cSld>
  <p:clrMapOvr>
    <a:masterClrMapping/>
  </p:clrMapOvr>
  <p:transition spd="med">
    <p:pull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594275322"/>
      </p:ext>
    </p:extLst>
  </p:cSld>
  <p:clrMapOvr>
    <a:masterClrMapping/>
  </p:clrMapOvr>
  <p:transition spd="med">
    <p:pull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555494665"/>
      </p:ext>
    </p:extLst>
  </p:cSld>
  <p:clrMapOvr>
    <a:masterClrMapping/>
  </p:clrMapOvr>
  <p:transition spd="med">
    <p:pull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31252572"/>
      </p:ext>
    </p:extLst>
  </p:cSld>
  <p:clrMapOvr>
    <a:masterClrMapping/>
  </p:clrMapOvr>
  <p:transition spd="med">
    <p:pull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3033648198"/>
      </p:ext>
    </p:extLst>
  </p:cSld>
  <p:clrMapOvr>
    <a:masterClrMapping/>
  </p:clrMapOvr>
  <p:transition spd="med">
    <p:pull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18339283"/>
      </p:ext>
    </p:extLst>
  </p:cSld>
  <p:clrMapOvr>
    <a:masterClrMapping/>
  </p:clrMapOvr>
  <p:transition spd="med">
    <p:pull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455201420"/>
      </p:ext>
    </p:extLst>
  </p:cSld>
  <p:clrMapOvr>
    <a:masterClrMapping/>
  </p:clrMapOvr>
  <p:transition spd="med">
    <p:pull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381463120"/>
      </p:ext>
    </p:extLst>
  </p:cSld>
  <p:clrMapOvr>
    <a:masterClrMapping/>
  </p:clrMapOvr>
  <p:transition spd="med">
    <p:pull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10291664"/>
      </p:ext>
    </p:extLst>
  </p:cSld>
  <p:clrMapOvr>
    <a:masterClrMapping/>
  </p:clrMapOvr>
  <p:transition spd="med">
    <p:pull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l-PL" smtClean="0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972274813"/>
      </p:ext>
    </p:extLst>
  </p:cSld>
  <p:clrMapOvr>
    <a:masterClrMapping/>
  </p:clrMapOvr>
  <p:transition spd="med">
    <p:pull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l-PL" smtClean="0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6/8/2014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918376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  <p:sldLayoutId id="2147483681" r:id="rId12"/>
    <p:sldLayoutId id="2147483682" r:id="rId13"/>
    <p:sldLayoutId id="2147483683" r:id="rId14"/>
    <p:sldLayoutId id="2147483684" r:id="rId15"/>
    <p:sldLayoutId id="2147483685" r:id="rId16"/>
  </p:sldLayoutIdLst>
  <p:transition spd="med">
    <p:pull/>
  </p:transition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07067" y="725214"/>
            <a:ext cx="7766936" cy="1807779"/>
          </a:xfrm>
        </p:spPr>
        <p:txBody>
          <a:bodyPr/>
          <a:lstStyle/>
          <a:p>
            <a:pPr algn="ctr"/>
            <a:r>
              <a:rPr lang="pl-PL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REALIZACJA PODSTAWY PROGRAMOWEJ W EDUKACJI WCZESNOSZKOLNEJ</a:t>
            </a:r>
            <a:endParaRPr lang="pl-PL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l-PL" dirty="0"/>
          </a:p>
        </p:txBody>
      </p:sp>
      <p:pic>
        <p:nvPicPr>
          <p:cNvPr id="4" name="Obraz 3" descr="kosciuszko_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07783" y="2866248"/>
            <a:ext cx="2726614" cy="251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4796033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800101"/>
            <a:ext cx="8596668" cy="5241262"/>
          </a:xfrm>
        </p:spPr>
        <p:txBody>
          <a:bodyPr>
            <a:normAutofit lnSpcReduction="10000"/>
          </a:bodyPr>
          <a:lstStyle/>
          <a:p>
            <a:pPr algn="ctr">
              <a:buFont typeface="Wingdings" panose="05000000000000000000" pitchFamily="2" charset="2"/>
              <a:buChar char="§"/>
            </a:pP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Prymat efektów kształcenia- Celem reformy kształcenia jest poprawa efektów kształcenia, wiadomości, oraz umiejętności, które uczniowie o przeciętnych uzdolnieniach mają zdobyć na kolejnych etapach kształcenia, wyrażone zostały w języku wymagań. Wyodrębniono także w postaci wymagań ogólnych podstawowe cele kształcenia dla każdego przedmiotu nauczania.</a:t>
            </a:r>
            <a:endParaRPr lang="pl-PL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99018102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>
            <a:normAutofit/>
          </a:bodyPr>
          <a:lstStyle/>
          <a:p>
            <a:pPr algn="ctr">
              <a:buFont typeface="Wingdings" panose="05000000000000000000" pitchFamily="2" charset="2"/>
              <a:buChar char="§"/>
            </a:pPr>
            <a:r>
              <a:rPr lang="pl-PL" sz="3600" dirty="0" smtClean="0">
                <a:solidFill>
                  <a:schemeClr val="tx1"/>
                </a:solidFill>
              </a:rPr>
              <a:t>Nowa podstawa programowa przywiązuje tez bardzo dużą uwagę do wychowania, a w szczególności do kształtowania właściwych postaw uczniów. Ponieważ jest to zadaniem każdego nauczyciela, katalog kształtowania postaw, poprzedza w podstawie opisy poszczególnych przedmiotów. </a:t>
            </a:r>
            <a:endParaRPr lang="pl-PL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50215171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>
            <a:normAutofit/>
          </a:bodyPr>
          <a:lstStyle/>
          <a:p>
            <a:pPr algn="ctr"/>
            <a:endParaRPr lang="pl-PL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l-PL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JAK ZMIENIA SIĘ EDUKACJA WCZESNOSZKOLNA?</a:t>
            </a:r>
            <a:endParaRPr lang="pl-PL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1307717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Zakres treści nauczania dla poszczególnych etapów kształcenia ogólnego nie zmienia się zasadniczo. Dotychczasowe kształcenie zintegrowane określa się mianem edukacji wczesnoszkolnej.</a:t>
            </a:r>
          </a:p>
          <a:p>
            <a:endParaRPr lang="pl-PL" sz="3600" dirty="0"/>
          </a:p>
        </p:txBody>
      </p:sp>
    </p:spTree>
    <p:extLst>
      <p:ext uri="{BB962C8B-B14F-4D97-AF65-F5344CB8AC3E}">
        <p14:creationId xmlns="" xmlns:p14="http://schemas.microsoft.com/office/powerpoint/2010/main" val="291628772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sz="4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Edukacja najmłodszych uczniów powinna umiejętnie splatać naukę z zabawą, by w łagodny sposób wprowadzić ich w świat szkoły. Gdy uczniowie w klasach I-III zostaną dobrze przygotowani do nauczania przedmiotowego, nie będzie większych kłopotów z dalszą edukacją.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76174493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381001"/>
            <a:ext cx="8596668" cy="5660362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szczególności powinny zostać spełnione m.in. następujące warunki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>
              <a:buNone/>
            </a:pPr>
            <a:endParaRPr lang="pl-PL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należy zadbać o adaptację dzieci do warunków szkolnych, w tym o ich poczucie bezpieczeństwa. Czas trwania okresu adaptacyjnego określa nauczyciel, biorąc pod uwagę potrzeby dzieci.</a:t>
            </a:r>
          </a:p>
        </p:txBody>
      </p:sp>
    </p:spTree>
    <p:extLst>
      <p:ext uri="{BB962C8B-B14F-4D97-AF65-F5344CB8AC3E}">
        <p14:creationId xmlns="" xmlns:p14="http://schemas.microsoft.com/office/powerpoint/2010/main" val="4290676121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742951"/>
            <a:ext cx="8596668" cy="5298412"/>
          </a:xfrm>
        </p:spPr>
        <p:txBody>
          <a:bodyPr>
            <a:normAutofit/>
          </a:bodyPr>
          <a:lstStyle/>
          <a:p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Sale lekcyjne powinny składać się z dwóch części: edukacyjnej (wyposażonej w tablicę, stoliki itp.) i rekreacyjnej (odpowiednio do tego przystosowanej).</a:t>
            </a:r>
          </a:p>
          <a:p>
            <a:endParaRPr lang="pl-PL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Uczeń powinien mieć możliwość pozostawienia w szkole części swoich podręczników i przyborów szkolnych.</a:t>
            </a:r>
          </a:p>
          <a:p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8562251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219201"/>
            <a:ext cx="8596668" cy="4822162"/>
          </a:xfrm>
        </p:spPr>
        <p:txBody>
          <a:bodyPr/>
          <a:lstStyle/>
          <a:p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ażnym 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celem jest rozwijanie u dzieci zamiłowania do czytelnictwa poprzez słuchanie pięknego czytania i rozmawianie o przeczytanych utworach. Dzieci powinny uczyć się na pamięć wierszy, fragmentów prozy, tekstów piosenek itp.</a:t>
            </a:r>
          </a:p>
          <a:p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3634685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pierwszych 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miesiącach nauki dominującą formą zajęć są zabawy, gry i sytuacje zadaniowe, wspomagające rozwój czynności umysłowych ważnych dla uczenia się matematyki.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183604179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>
            <a:normAutofit/>
          </a:bodyPr>
          <a:lstStyle/>
          <a:p>
            <a:r>
              <a:rPr lang="pl-PL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l-PL" sz="3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dukacja </a:t>
            </a:r>
            <a:r>
              <a:rPr lang="pl-PL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przyrodnicza powinna być realizowana także w naturalnym środowisku poza </a:t>
            </a:r>
            <a:r>
              <a:rPr lang="pl-PL" sz="3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szkołą.</a:t>
            </a:r>
          </a:p>
          <a:p>
            <a:endParaRPr lang="pl-PL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l-PL" sz="3600" dirty="0">
                <a:solidFill>
                  <a:schemeClr val="tx1"/>
                </a:solidFill>
              </a:rPr>
              <a:t>Z</a:t>
            </a:r>
            <a:r>
              <a:rPr lang="pl-PL" sz="3600" dirty="0" smtClean="0">
                <a:solidFill>
                  <a:schemeClr val="tx1"/>
                </a:solidFill>
              </a:rPr>
              <a:t>aleca </a:t>
            </a:r>
            <a:r>
              <a:rPr lang="pl-PL" sz="3600" dirty="0">
                <a:solidFill>
                  <a:schemeClr val="tx1"/>
                </a:solidFill>
              </a:rPr>
              <a:t>się włączanie muzyki do codziennych zajęć szkolnych jako tła tematu przy organizacji aktywności ruchowej, w celu wyciszenia itp.</a:t>
            </a:r>
          </a:p>
          <a:p>
            <a:endParaRPr lang="pl-PL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3453052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000" dirty="0" smtClean="0">
                <a:solidFill>
                  <a:schemeClr val="tx1"/>
                </a:solidFill>
              </a:rPr>
              <a:t>1. NA CZYM POLEGA INNOWACYJNY CHARAKTER PODSTAWY PROGRAMOWEJ ?</a:t>
            </a:r>
            <a:endParaRPr lang="pl-PL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944395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085851"/>
            <a:ext cx="8596668" cy="4955512"/>
          </a:xfrm>
        </p:spPr>
        <p:txBody>
          <a:bodyPr>
            <a:normAutofit/>
          </a:bodyPr>
          <a:lstStyle/>
          <a:p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ażde 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dziecko jest uzdolnione. Nauczyciel ma odkryć te uzdolnienia i je rozwijać. W trosce o to, aby dzieci odczuwały satysfakcję z działalności twórczej, trzeba stwarzać im warunki do prezentowania swych osiągnięć, np. muzycznych, wokalnych, recytatorskich, tanecznych, sportowych, konstrukcyjnych.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31728991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5.ZALECANE WARUNKI I SPOSOBY REALIZACJI:</a:t>
            </a:r>
            <a:endParaRPr lang="pl-PL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4884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Dla zapewnienia ciągłości wychowania i kształcenia, nauczyciele uczący w klasie I szkoły podstawowej powinni znać podstawę programową wychowania przedszkolnego.</a:t>
            </a:r>
          </a:p>
        </p:txBody>
      </p:sp>
    </p:spTree>
    <p:extLst>
      <p:ext uri="{BB962C8B-B14F-4D97-AF65-F5344CB8AC3E}">
        <p14:creationId xmlns="" xmlns:p14="http://schemas.microsoft.com/office/powerpoint/2010/main" val="319902549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Należy zadbać o adaptację dzieci do warunków szkolnych, w tym o ich poczucie bezpieczeństwa. Czas trwania okresu adaptacyjnego określa nauczyciel, biorąc pod uwagę potrzeby dzieci.</a:t>
            </a:r>
          </a:p>
        </p:txBody>
      </p:sp>
    </p:spTree>
    <p:extLst>
      <p:ext uri="{BB962C8B-B14F-4D97-AF65-F5344CB8AC3E}">
        <p14:creationId xmlns="" xmlns:p14="http://schemas.microsoft.com/office/powerpoint/2010/main" val="317270539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 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Zalecane jest wyposażenie </a:t>
            </a:r>
            <a:r>
              <a:rPr lang="pl-PL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sal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 pomoce dydaktyczne i przedmioty potrzebne do zajęć (np. liczmany), sprzęt audiowizualny, komputery z dostępem do Internetu, gry i zabawki dydaktyczne, kąciki tematyczne (np. przyrody), biblioteczkę itp.</a:t>
            </a:r>
          </a:p>
        </p:txBody>
      </p:sp>
    </p:spTree>
    <p:extLst>
      <p:ext uri="{BB962C8B-B14F-4D97-AF65-F5344CB8AC3E}">
        <p14:creationId xmlns="" xmlns:p14="http://schemas.microsoft.com/office/powerpoint/2010/main" val="265093817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Wskazane jest, aby edukacja w klasach I-III szkoły podstawowej odbywała się w zespołach rówieśniczych liczących nie więcej niż 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 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osób.</a:t>
            </a:r>
          </a:p>
        </p:txBody>
      </p:sp>
    </p:spTree>
    <p:extLst>
      <p:ext uri="{BB962C8B-B14F-4D97-AF65-F5344CB8AC3E}">
        <p14:creationId xmlns="" xmlns:p14="http://schemas.microsoft.com/office/powerpoint/2010/main" val="400056914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438151"/>
            <a:ext cx="8596668" cy="5603212"/>
          </a:xfrm>
        </p:spPr>
        <p:txBody>
          <a:bodyPr>
            <a:noAutofit/>
          </a:bodyPr>
          <a:lstStyle/>
          <a:p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Edukacja w klasach I-III szkoły podstawowej realizowana jest w formie kształcenia zintegrowanego. Ze względu na prawidłowości rozwoju umysłowego dzieci, treści nauczania powinny narastać i rozszerzać się w układzie spiralnym, tzn., że w każdym następnym roku edukacji wiadomości i umiejętności nabyte przez ucznia mają być powtarzane i pogłębiane, a potem rozszerzane.</a:t>
            </a:r>
          </a:p>
        </p:txBody>
      </p:sp>
    </p:spTree>
    <p:extLst>
      <p:ext uri="{BB962C8B-B14F-4D97-AF65-F5344CB8AC3E}">
        <p14:creationId xmlns="" xmlns:p14="http://schemas.microsoft.com/office/powerpoint/2010/main" val="307842772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l-PL" dirty="0">
                <a:solidFill>
                  <a:schemeClr val="tx1"/>
                </a:solidFill>
              </a:rPr>
              <a:t> 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Edukacja polonistyczna. W początkowym okresie nauki kontynuowany jest rozpoczęty w przedszkolu proces kształtowania dojrzałości dzieci do nauki czytania i pisania. Umiejętności te kształtuje się według wybranej metody, dbając o łączenie czytania z pisaniem.</a:t>
            </a:r>
          </a:p>
        </p:txBody>
      </p:sp>
    </p:spTree>
    <p:extLst>
      <p:ext uri="{BB962C8B-B14F-4D97-AF65-F5344CB8AC3E}">
        <p14:creationId xmlns="" xmlns:p14="http://schemas.microsoft.com/office/powerpoint/2010/main" val="136971025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klasie I szkoły podstawowej około połowy czasu przeznaczonego na edukację polonistyczną uczniowie mogą zajmować się rysowaniem i pisaniem, siedząc przy stolikach.</a:t>
            </a:r>
          </a:p>
          <a:p>
            <a:endParaRPr lang="pl-PL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322335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238251"/>
            <a:ext cx="8596668" cy="4803112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pl-PL" sz="39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Trzeba też pamiętać o tym, że klasa I jest pierwszym etapem nauki czytania i pisania, a umiejętności te są intensywnie kształtowane w klasie II i III tak, aby uczniowie kończący klasę III wykazali się umiejętnościami określonymi w podstawie programowej kształcenia ogólnego dla szkół podstawowych w </a:t>
            </a:r>
            <a:r>
              <a:rPr lang="pl-PL" sz="39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zakresie I etapu edukacyjnego.</a:t>
            </a:r>
            <a:endParaRPr lang="pl-PL" sz="39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412407208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07067" y="528034"/>
            <a:ext cx="7766936" cy="347729"/>
          </a:xfrm>
        </p:spPr>
        <p:txBody>
          <a:bodyPr/>
          <a:lstStyle/>
          <a:p>
            <a:endParaRPr lang="pl-PL" dirty="0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082064" y="1101571"/>
            <a:ext cx="7766936" cy="4127252"/>
          </a:xfrm>
        </p:spPr>
        <p:txBody>
          <a:bodyPr>
            <a:normAutofit/>
          </a:bodyPr>
          <a:lstStyle/>
          <a:p>
            <a:pPr marL="514350" indent="-514350" algn="l">
              <a:buFont typeface="Wingdings" panose="05000000000000000000" pitchFamily="2" charset="2"/>
              <a:buChar char="§"/>
            </a:pPr>
            <a:endParaRPr lang="pl-PL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l">
              <a:buFont typeface="Wingdings" panose="05000000000000000000" pitchFamily="2" charset="2"/>
              <a:buChar char="§"/>
            </a:pPr>
            <a:endParaRPr lang="pl-P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 algn="ctr">
              <a:buFont typeface="Wingdings" panose="05000000000000000000" pitchFamily="2" charset="2"/>
              <a:buChar char="§"/>
            </a:pP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Nowa podstawa programowa kładzie nacisk na praktyczne umiejętności a w szczególności umiejętności samodzielnego myślenia, a nie przekazywania encyklopedycznej wiedzy.</a:t>
            </a:r>
          </a:p>
          <a:p>
            <a:pPr marL="514350" indent="-514350" algn="l">
              <a:buFont typeface="Wingdings" panose="05000000000000000000" pitchFamily="2" charset="2"/>
              <a:buChar char="§"/>
            </a:pPr>
            <a:endParaRPr lang="pl-PL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2410289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edukacji polonistycznej dobór utworów ma uwzględnić następujące gatunki literatury dziecięcej: baśnie, bajki, legendy, opowiadania, wiersze, komiksy – przy wyborze należy kierować się realnymi umiejętnościami czytelniczymi dzieci, a także potrzebami wychowawczymi i edukacyjnymi.</a:t>
            </a:r>
          </a:p>
        </p:txBody>
      </p:sp>
    </p:spTree>
    <p:extLst>
      <p:ext uri="{BB962C8B-B14F-4D97-AF65-F5344CB8AC3E}">
        <p14:creationId xmlns="" xmlns:p14="http://schemas.microsoft.com/office/powerpoint/2010/main" val="2533886903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971551"/>
            <a:ext cx="8596668" cy="5069812"/>
          </a:xfrm>
        </p:spPr>
        <p:txBody>
          <a:bodyPr>
            <a:noAutofit/>
          </a:bodyPr>
          <a:lstStyle/>
          <a:p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Edukacja 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matematyczna. W pierwszych miesiącach nauki w centrum uwagi jest wspomaganie rozwoju czynności umysłowych ważnych dla uczenia się matematyki. Dominującą formą zajęć są w tym czasie zabawy, gry i sytuacje zadaniowe, w których dzieci manipulują specjalnie dobranymi przedmiotami, np. liczmanami.</a:t>
            </a:r>
          </a:p>
        </p:txBody>
      </p:sp>
    </p:spTree>
    <p:extLst>
      <p:ext uri="{BB962C8B-B14F-4D97-AF65-F5344CB8AC3E}">
        <p14:creationId xmlns="" xmlns:p14="http://schemas.microsoft.com/office/powerpoint/2010/main" val="75940012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Następnie dba się o budowanie w umysłach dzieci pojęć liczbowych i sprawności rachunkowych na sposób szkolny. Dzieci mogą korzystać z zeszytów ćwiczeń najwyżej przez jedną czwartą czasu przeznaczonego na edukację matematyczną.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244445362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45803" y="2171100"/>
            <a:ext cx="8596668" cy="3880773"/>
          </a:xfrm>
        </p:spPr>
        <p:txBody>
          <a:bodyPr/>
          <a:lstStyle/>
          <a:p>
            <a:pPr marL="0" indent="0" algn="ctr">
              <a:buNone/>
            </a:pP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Przy układaniu i rozwiązywaniu zadań trzeba zadbać o wstępną matematyzację: dzieci rozwiązują zadania matematyczne, manipulując przedmiotami lub obiektami zastępczymi, potem zapisują rozwiązanie</a:t>
            </a:r>
            <a:r>
              <a:rPr lang="pl-PL" dirty="0">
                <a:solidFill>
                  <a:schemeClr val="tx1"/>
                </a:solidFill>
              </a:rPr>
              <a:t>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324642596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Wiedza przyrodnicza nie może być kształtowana wyłącznie na podstawie pakietów edukacyjnych, informacji z Internetu oraz z innych tego typu źródeł.</a:t>
            </a:r>
          </a:p>
        </p:txBody>
      </p:sp>
    </p:spTree>
    <p:extLst>
      <p:ext uri="{BB962C8B-B14F-4D97-AF65-F5344CB8AC3E}">
        <p14:creationId xmlns="" xmlns:p14="http://schemas.microsoft.com/office/powerpoint/2010/main" val="151789623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67834" y="0"/>
            <a:ext cx="8596668" cy="1320800"/>
          </a:xfrm>
        </p:spPr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320801"/>
            <a:ext cx="8596668" cy="472056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Edukacja przyrodnicza powinna być realizowana także w naturalnym środowisku poza szkołą. W sali lekcyjnej powinny być kąciki przyrody. Jeżeli w szkole nie ma warunków do prowadzenia hodowli roślin i zwierząt, trzeba organizować dzieciom zajęcia w ogrodzie botanicznym, w gospodarstwie rolnym itp.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294024089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1371601"/>
            <a:ext cx="8596668" cy="4669762"/>
          </a:xfrm>
        </p:spPr>
        <p:txBody>
          <a:bodyPr>
            <a:noAutofit/>
          </a:bodyPr>
          <a:lstStyle/>
          <a:p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Zajęcia komputerowe należy rozumieć dosłownie jako zajęcia z komputerami, prowadzone w korelacji z pozostałymi obszarami edukacji. Należy zadbać o to, aby w sali lekcyjnej było kilka kompletnych zestawów komputerowych z oprogramowaniem odpowiednim do wieku, możliwości i potrzeb uczniów.</a:t>
            </a:r>
          </a:p>
        </p:txBody>
      </p:sp>
    </p:spTree>
    <p:extLst>
      <p:ext uri="{BB962C8B-B14F-4D97-AF65-F5344CB8AC3E}">
        <p14:creationId xmlns="" xmlns:p14="http://schemas.microsoft.com/office/powerpoint/2010/main" val="103650211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781049"/>
            <a:ext cx="8596668" cy="526031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pl-PL" sz="4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Komputery w klasach I-III szkoły podstawowej są wykorzystywane jako urządzenia, które wzbogacają proces nauczania i uczenia się o teksty, rysunki i animacje tworzone przez uczniów, kształtują ich aktywność (gry i zabawy), utrwalają umiejętności (programy edukacyjne na płytach i w sieci), rozwijają zainteresowania </a:t>
            </a:r>
            <a:r>
              <a:rPr lang="pl-PL" sz="4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itp.</a:t>
            </a:r>
            <a:endParaRPr lang="pl-PL" sz="4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endParaRPr lang="pl-PL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68464783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600" dirty="0" smtClean="0">
                <a:solidFill>
                  <a:schemeClr val="bg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Uczniom klas I-III należy umożliwić korzystanie ze szkolnej pracowni komputerowej. Zaleca się, aby podczas zajęć uczeń miał do swojej dyspozycji osobny komputer z dostępem do 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Internetu.</a:t>
            </a:r>
            <a:endParaRPr lang="pl-PL" sz="3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1277646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Język obcy nowożytny Zalecane jest organizowanie dzieciom również pozalekcyjnych form nauki języka obcego nowożytnego, np. zajęć w szkolnym klubie, spotkań czytelniczych w bibliotece, seansów filmowych w świetlicy szkolnej itp.</a:t>
            </a:r>
          </a:p>
        </p:txBody>
      </p:sp>
    </p:spTree>
    <p:extLst>
      <p:ext uri="{BB962C8B-B14F-4D97-AF65-F5344CB8AC3E}">
        <p14:creationId xmlns="" xmlns:p14="http://schemas.microsoft.com/office/powerpoint/2010/main" val="393783344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CZYM SĄ KOMPETENCJE KLUCZOWE ? </a:t>
            </a:r>
            <a:endParaRPr lang="pl-PL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3340156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Edukacja muzyczna. Oprócz zajęć typowo muzycznych zaleca się włączanie muzyki do codziennych zajęć szkolnych jako tła tematu przy organizacji aktywności ruchowej, w celu wyciszenia itp.</a:t>
            </a:r>
          </a:p>
        </p:txBody>
      </p:sp>
    </p:spTree>
    <p:extLst>
      <p:ext uri="{BB962C8B-B14F-4D97-AF65-F5344CB8AC3E}">
        <p14:creationId xmlns="" xmlns:p14="http://schemas.microsoft.com/office/powerpoint/2010/main" val="42010192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/>
              <a:t> 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Wychowanie fizyczne. Zaleca się, aby zajęcia z dziećmi prowadzone były na boisku, w sali gimnastycznej itp. Czas realizacji tego obszaru kształcenia ma być przeznaczony na rozwijanie sprawności fizycznej 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uczniów.</a:t>
            </a:r>
            <a:endParaRPr lang="pl-PL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61503400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361951"/>
            <a:ext cx="8596668" cy="5679412"/>
          </a:xfrm>
        </p:spPr>
        <p:txBody>
          <a:bodyPr>
            <a:noAutofit/>
          </a:bodyPr>
          <a:lstStyle/>
          <a:p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Doceniając rolę edukacji zdrowotnej, treści z tego zakresu umieszczono w wielu obszarach kształcenia, np. w obszarze wychowania fizycznego, edukacji przyrodniczej i edukacji społecznej. Ze względu na dobro uczniów, należy zadbać, aby rozumieli oni konieczność oraz mieli nawyk dbania o zdrowie swoje i innych. Powinni także wiedzieć, do kogo zwrócić się w razie konieczności udzielania pierwszej pomocy.</a:t>
            </a:r>
          </a:p>
        </p:txBody>
      </p:sp>
    </p:spTree>
    <p:extLst>
      <p:ext uri="{BB962C8B-B14F-4D97-AF65-F5344CB8AC3E}">
        <p14:creationId xmlns="" xmlns:p14="http://schemas.microsoft.com/office/powerpoint/2010/main" val="294112719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pl-PL" dirty="0"/>
              <a:t> 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Odpowiednio do istniejących potrzeb szkoła organizuje: </a:t>
            </a:r>
            <a:endParaRPr lang="pl-PL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1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zajęcia opiekuńcze zapewniające dzieciom 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interesujące 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spędzanie czasu, przyjazną 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atmosferę 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bezpieczeństwo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>
              <a:buNone/>
            </a:pP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	2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zajęcia zwiększające szanse edukacyjne 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uczniów 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zdolnych oraz uczniów mających 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trudności </a:t>
            </a: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nauce.</a:t>
            </a:r>
          </a:p>
        </p:txBody>
      </p:sp>
    </p:spTree>
    <p:extLst>
      <p:ext uri="{BB962C8B-B14F-4D97-AF65-F5344CB8AC3E}">
        <p14:creationId xmlns="" xmlns:p14="http://schemas.microsoft.com/office/powerpoint/2010/main" val="39944691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247650" y="361951"/>
            <a:ext cx="9026352" cy="567941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Zmiana podstawy programowej wychowania przedszkolnego oraz kształcenia ogólnego wprowadzona rozporządzeniem Ministra Edukacji Narodowej z dnia 23 grudnia 2008 r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ctr">
              <a:buNone/>
            </a:pPr>
            <a:endParaRPr lang="pl-PL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Celem reformy programowej kształcenia ogólnego jest podniesienie jakości kształcenia oraz dostosowanie nauczania do indywidualnych potrzeb i możliwości każdego ucznia</a:t>
            </a:r>
          </a:p>
          <a:p>
            <a:pPr marL="0" indent="0">
              <a:buNone/>
            </a:pPr>
            <a:endParaRPr lang="pl-PL" dirty="0"/>
          </a:p>
        </p:txBody>
      </p:sp>
    </p:spTree>
    <p:extLst>
      <p:ext uri="{BB962C8B-B14F-4D97-AF65-F5344CB8AC3E}">
        <p14:creationId xmlns="" xmlns:p14="http://schemas.microsoft.com/office/powerpoint/2010/main" val="263058922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672663"/>
            <a:ext cx="8596668" cy="536870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Dziękujemy </a:t>
            </a:r>
            <a:r>
              <a:rPr lang="pl-PL" sz="6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 </a:t>
            </a:r>
            <a:r>
              <a:rPr lang="pl-PL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uwagę</a:t>
            </a:r>
          </a:p>
          <a:p>
            <a:pPr marL="0" indent="0" algn="ctr">
              <a:buNone/>
            </a:pPr>
            <a:r>
              <a:rPr lang="pl-PL" sz="6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endParaRPr lang="pl-PL" sz="6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az 3" descr="kosciuszko_logo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8900" y="2519406"/>
            <a:ext cx="2726614" cy="25128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452484955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NPP kładzie nacisk na rozwijanie kompetencji kluczowych – porozumiewanie się w języku ojczystym i języku obcym, kompetencje matematyczne i naukowo – techniczne, informatyczne, społeczne, obywatelskie itd.</a:t>
            </a:r>
            <a:endParaRPr lang="pl-PL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05214278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386367"/>
            <a:ext cx="8596668" cy="56549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Aby umożliwić uczniom rozwijanie umiejętności podstawowych stosowane zadanie wymagają kształcenia umiejętności myślenia czyli: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obserwacji,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orównania,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nalizowania,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pl-PL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nterpretowania.</a:t>
            </a:r>
          </a:p>
          <a:p>
            <a:pPr>
              <a:buFont typeface="Wingdings" panose="05000000000000000000" pitchFamily="2" charset="2"/>
              <a:buChar char="§"/>
            </a:pPr>
            <a:endParaRPr lang="pl-PL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§"/>
            </a:pPr>
            <a:endParaRPr lang="pl-PL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10662584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677334" y="609601"/>
            <a:ext cx="8596668" cy="5431762"/>
          </a:xfrm>
        </p:spPr>
        <p:txBody>
          <a:bodyPr>
            <a:normAutofit/>
          </a:bodyPr>
          <a:lstStyle/>
          <a:p>
            <a:pPr algn="ctr"/>
            <a:endParaRPr lang="pl-PL" sz="36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pl-PL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Aby spełnić opisane wymogi należy stosować aktywne formy pracy na lekcji, np. pracę nad projektami, prezentacje plakatów przygotowanych przez uczniów, wycieczki w teren.</a:t>
            </a:r>
            <a:endParaRPr lang="pl-PL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65772299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pl-PL" sz="40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JAKIE SĄ PODSTAWOWE ZAŁOŻENIA REFORMY PROGRAMOWEJ?</a:t>
            </a:r>
            <a:endParaRPr lang="pl-PL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2084025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pl-PL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Spójność programowa – w NNP po raz pierwszy ujednolicono opis wymagań dotyczących wszystkich przedmiotów, na każdym etapie, co w przyszłości powinno zapewnić spójność programową całego procesu kształcenia.</a:t>
            </a:r>
            <a:endParaRPr lang="pl-PL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93149067"/>
      </p:ext>
    </p:extLst>
  </p:cSld>
  <p:clrMapOvr>
    <a:masterClrMapping/>
  </p:clrMapOvr>
  <p:transition spd="med">
    <p:pull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seta">
  <a:themeElements>
    <a:clrScheme name="Fas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akiet Office">
      <a:majorFont>
        <a:latin typeface="Calibri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ambria"/>
        <a:ea typeface=""/>
        <a:cs typeface=""/>
        <a:font script="Jpan" typeface="HG明朝B"/>
        <a:font script="Hang" typeface="맑은 고딕"/>
        <a:font script="Hans" typeface="黑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as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</TotalTime>
  <Words>1242</Words>
  <Application>Microsoft Office PowerPoint</Application>
  <PresentationFormat>Niestandardowy</PresentationFormat>
  <Paragraphs>66</Paragraphs>
  <Slides>45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45</vt:i4>
      </vt:variant>
    </vt:vector>
  </HeadingPairs>
  <TitlesOfParts>
    <vt:vector size="46" baseType="lpstr">
      <vt:lpstr>Faseta</vt:lpstr>
      <vt:lpstr>REALIZACJA PODSTAWY PROGRAMOWEJ W EDUKACJI WCZESNOSZKOLNEJ</vt:lpstr>
      <vt:lpstr>Slajd 2</vt:lpstr>
      <vt:lpstr>Slajd 3</vt:lpstr>
      <vt:lpstr>Slajd 4</vt:lpstr>
      <vt:lpstr>Slajd 5</vt:lpstr>
      <vt:lpstr>Slajd 6</vt:lpstr>
      <vt:lpstr>Slajd 7</vt:lpstr>
      <vt:lpstr>Slajd 8</vt:lpstr>
      <vt:lpstr>Slajd 9</vt:lpstr>
      <vt:lpstr>Slajd 10</vt:lpstr>
      <vt:lpstr>Slajd 11</vt:lpstr>
      <vt:lpstr>Slajd 12</vt:lpstr>
      <vt:lpstr>Slajd 13</vt:lpstr>
      <vt:lpstr>Slajd 14</vt:lpstr>
      <vt:lpstr>Slajd 15</vt:lpstr>
      <vt:lpstr>Slajd 16</vt:lpstr>
      <vt:lpstr>Slajd 17</vt:lpstr>
      <vt:lpstr>Slajd 18</vt:lpstr>
      <vt:lpstr>Slajd 19</vt:lpstr>
      <vt:lpstr>Slajd 20</vt:lpstr>
      <vt:lpstr>Slajd 21</vt:lpstr>
      <vt:lpstr>Slajd 22</vt:lpstr>
      <vt:lpstr>Slajd 23</vt:lpstr>
      <vt:lpstr>Slajd 24</vt:lpstr>
      <vt:lpstr>Slajd 25</vt:lpstr>
      <vt:lpstr>Slajd 26</vt:lpstr>
      <vt:lpstr>Slajd 27</vt:lpstr>
      <vt:lpstr>Slajd 28</vt:lpstr>
      <vt:lpstr>Slajd 29</vt:lpstr>
      <vt:lpstr>Slajd 30</vt:lpstr>
      <vt:lpstr>Slajd 31</vt:lpstr>
      <vt:lpstr>Slajd 32</vt:lpstr>
      <vt:lpstr>Slajd 33</vt:lpstr>
      <vt:lpstr>Slajd 34</vt:lpstr>
      <vt:lpstr>Slajd 35</vt:lpstr>
      <vt:lpstr>Slajd 36</vt:lpstr>
      <vt:lpstr>Slajd 37</vt:lpstr>
      <vt:lpstr>Slajd 38</vt:lpstr>
      <vt:lpstr>Slajd 39</vt:lpstr>
      <vt:lpstr>Slajd 40</vt:lpstr>
      <vt:lpstr>Slajd 41</vt:lpstr>
      <vt:lpstr>Slajd 42</vt:lpstr>
      <vt:lpstr>Slajd 43</vt:lpstr>
      <vt:lpstr>Slajd 44</vt:lpstr>
      <vt:lpstr>Slajd 45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REALIZACJA PODSTAWY PROGRAMOWEJ W EDUKACJI WCZESNOSZKOLNEJ</dc:title>
  <dc:creator>Asia</dc:creator>
  <cp:lastModifiedBy>Ola</cp:lastModifiedBy>
  <cp:revision>12</cp:revision>
  <dcterms:created xsi:type="dcterms:W3CDTF">2014-06-08T06:49:59Z</dcterms:created>
  <dcterms:modified xsi:type="dcterms:W3CDTF">2014-06-08T19:19:03Z</dcterms:modified>
</cp:coreProperties>
</file>