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479" r:id="rId2"/>
    <p:sldId id="310" r:id="rId3"/>
    <p:sldId id="345" r:id="rId4"/>
    <p:sldId id="313" r:id="rId5"/>
    <p:sldId id="396" r:id="rId6"/>
    <p:sldId id="395" r:id="rId7"/>
    <p:sldId id="397" r:id="rId8"/>
    <p:sldId id="398" r:id="rId9"/>
    <p:sldId id="402" r:id="rId10"/>
    <p:sldId id="410" r:id="rId11"/>
    <p:sldId id="411" r:id="rId12"/>
    <p:sldId id="320" r:id="rId13"/>
    <p:sldId id="434" r:id="rId14"/>
    <p:sldId id="476" r:id="rId15"/>
    <p:sldId id="480" r:id="rId16"/>
    <p:sldId id="435" r:id="rId17"/>
    <p:sldId id="442" r:id="rId18"/>
    <p:sldId id="438" r:id="rId19"/>
    <p:sldId id="416" r:id="rId20"/>
    <p:sldId id="343" r:id="rId21"/>
    <p:sldId id="417" r:id="rId22"/>
    <p:sldId id="419" r:id="rId23"/>
    <p:sldId id="477" r:id="rId24"/>
    <p:sldId id="478" r:id="rId25"/>
    <p:sldId id="481" r:id="rId26"/>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D3369"/>
    <a:srgbClr val="4E5C22"/>
    <a:srgbClr val="708430"/>
    <a:srgbClr val="8FA83E"/>
    <a:srgbClr val="92B446"/>
    <a:srgbClr val="51B7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 pośredni 4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4" autoAdjust="0"/>
    <p:restoredTop sz="74057" autoAdjust="0"/>
  </p:normalViewPr>
  <p:slideViewPr>
    <p:cSldViewPr>
      <p:cViewPr varScale="1">
        <p:scale>
          <a:sx n="67" d="100"/>
          <a:sy n="67" d="100"/>
        </p:scale>
        <p:origin x="-1686" y="-90"/>
      </p:cViewPr>
      <p:guideLst>
        <p:guide orient="horz" pos="2160"/>
        <p:guide pos="2880"/>
      </p:guideLst>
    </p:cSldViewPr>
  </p:slideViewPr>
  <p:outlineViewPr>
    <p:cViewPr>
      <p:scale>
        <a:sx n="33" d="100"/>
        <a:sy n="33" d="100"/>
      </p:scale>
      <p:origin x="0" y="235"/>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18B80E-269E-4E54-B155-04DD9669A0BA}" type="datetimeFigureOut">
              <a:rPr lang="pl-PL" smtClean="0"/>
              <a:pPr/>
              <a:t>2014-06-08</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AFDE925-92C8-4727-B5DB-58B2CBCA79F6}" type="slidenum">
              <a:rPr lang="pl-PL" smtClean="0"/>
              <a:pPr/>
              <a:t>‹#›</a:t>
            </a:fld>
            <a:endParaRPr lang="pl-PL"/>
          </a:p>
        </p:txBody>
      </p:sp>
    </p:spTree>
    <p:extLst>
      <p:ext uri="{BB962C8B-B14F-4D97-AF65-F5344CB8AC3E}">
        <p14:creationId xmlns:p14="http://schemas.microsoft.com/office/powerpoint/2010/main" xmlns="" val="411072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Podręcznik dla uczniów klasy pierwszej ma charakter otwartej propozycji, która daje różne możliwości jej wykorzystania przez każdego nauczyciela. Ma raczej inspirować, niż być gotową ofertą do bezwzględnego realizowania. Nauczyciel może wykorzystać zawarte w nim pomysły, dostosowując je do możliwości swoich uczniów, rozszerzać je, pogłębiać bądź wprowadzać własne. </a:t>
            </a:r>
            <a:endParaRPr lang="pl-PL" dirty="0"/>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16</a:t>
            </a:fld>
            <a:endParaRPr lang="pl-PL"/>
          </a:p>
        </p:txBody>
      </p:sp>
    </p:spTree>
    <p:extLst>
      <p:ext uri="{BB962C8B-B14F-4D97-AF65-F5344CB8AC3E}">
        <p14:creationId xmlns:p14="http://schemas.microsoft.com/office/powerpoint/2010/main" xmlns="" val="2737953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17</a:t>
            </a:fld>
            <a:endParaRPr lang="pl-PL"/>
          </a:p>
        </p:txBody>
      </p:sp>
    </p:spTree>
    <p:extLst>
      <p:ext uri="{BB962C8B-B14F-4D97-AF65-F5344CB8AC3E}">
        <p14:creationId xmlns:p14="http://schemas.microsoft.com/office/powerpoint/2010/main" xmlns="" val="693116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solidFill>
                  <a:schemeClr val="tx1"/>
                </a:solidFill>
              </a:rPr>
              <a:t>Nakład: 636 000 egzemplarzy</a:t>
            </a:r>
          </a:p>
          <a:p>
            <a:endParaRPr lang="pl-PL" dirty="0"/>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18</a:t>
            </a:fld>
            <a:endParaRPr lang="pl-PL"/>
          </a:p>
        </p:txBody>
      </p:sp>
    </p:spTree>
    <p:extLst>
      <p:ext uri="{BB962C8B-B14F-4D97-AF65-F5344CB8AC3E}">
        <p14:creationId xmlns:p14="http://schemas.microsoft.com/office/powerpoint/2010/main" xmlns="" val="994473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Wingdings" panose="05000000000000000000" pitchFamily="2" charset="2"/>
              <a:buChar char="Ø"/>
            </a:pPr>
            <a:r>
              <a:rPr lang="pl-PL" b="1" dirty="0" smtClean="0"/>
              <a:t>Art. 22ae </a:t>
            </a:r>
            <a:r>
              <a:rPr lang="pl-PL" b="1" dirty="0" err="1" smtClean="0"/>
              <a:t>uso</a:t>
            </a:r>
            <a:endParaRPr lang="pl-PL" b="1" dirty="0"/>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19</a:t>
            </a:fld>
            <a:endParaRPr lang="pl-PL"/>
          </a:p>
        </p:txBody>
      </p:sp>
    </p:spTree>
    <p:extLst>
      <p:ext uri="{BB962C8B-B14F-4D97-AF65-F5344CB8AC3E}">
        <p14:creationId xmlns:p14="http://schemas.microsoft.com/office/powerpoint/2010/main" xmlns="" val="2741199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 tym artystycznych</a:t>
            </a:r>
            <a:r>
              <a:rPr lang="pl-PL" baseline="0" dirty="0" smtClean="0"/>
              <a:t> </a:t>
            </a:r>
            <a:r>
              <a:rPr lang="pl-PL" sz="1200" dirty="0" smtClean="0">
                <a:solidFill>
                  <a:schemeClr val="tx1"/>
                </a:solidFill>
              </a:rPr>
              <a:t>realizujących kształcenie ogólne</a:t>
            </a:r>
          </a:p>
          <a:p>
            <a:endParaRPr lang="pl-PL"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Ustawa określa </a:t>
            </a:r>
            <a:r>
              <a:rPr lang="pl-PL" sz="1200" u="sng" kern="1200" dirty="0" smtClean="0">
                <a:solidFill>
                  <a:schemeClr val="tx1"/>
                </a:solidFill>
                <a:effectLst/>
                <a:latin typeface="+mn-lt"/>
                <a:ea typeface="+mn-ea"/>
                <a:cs typeface="+mn-cs"/>
              </a:rPr>
              <a:t>maksymalną</a:t>
            </a:r>
            <a:r>
              <a:rPr lang="pl-PL" sz="1200" kern="1200" dirty="0" smtClean="0">
                <a:solidFill>
                  <a:schemeClr val="tx1"/>
                </a:solidFill>
                <a:effectLst/>
                <a:latin typeface="+mn-lt"/>
                <a:ea typeface="+mn-ea"/>
                <a:cs typeface="+mn-cs"/>
              </a:rPr>
              <a:t> wysokość dotacji na ucznia, która może być przeznaczona na zakup podręczników, materiałów edukacyjnych i materiałów ćwiczeniowych, zróżnicowaną w zależności od etapu edukacyjnego.</a:t>
            </a:r>
          </a:p>
          <a:p>
            <a:endParaRPr lang="pl-PL" dirty="0"/>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20</a:t>
            </a:fld>
            <a:endParaRPr lang="pl-PL"/>
          </a:p>
        </p:txBody>
      </p:sp>
    </p:spTree>
    <p:extLst>
      <p:ext uri="{BB962C8B-B14F-4D97-AF65-F5344CB8AC3E}">
        <p14:creationId xmlns:p14="http://schemas.microsoft.com/office/powerpoint/2010/main" xmlns="" val="1362210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buNone/>
            </a:pPr>
            <a:endParaRPr lang="pl-PL" sz="1200" dirty="0" smtClean="0">
              <a:solidFill>
                <a:schemeClr val="tx1"/>
              </a:solidFill>
            </a:endParaRPr>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21</a:t>
            </a:fld>
            <a:endParaRPr lang="pl-PL"/>
          </a:p>
        </p:txBody>
      </p:sp>
    </p:spTree>
    <p:extLst>
      <p:ext uri="{BB962C8B-B14F-4D97-AF65-F5344CB8AC3E}">
        <p14:creationId xmlns:p14="http://schemas.microsoft.com/office/powerpoint/2010/main" xmlns="" val="136221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buFont typeface="Wingdings" panose="05000000000000000000" pitchFamily="2" charset="2"/>
              <a:buNone/>
            </a:pPr>
            <a:endParaRPr lang="pl-PL" sz="1200" dirty="0" smtClean="0">
              <a:solidFill>
                <a:schemeClr val="tx1"/>
              </a:solidFill>
            </a:endParaRPr>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22</a:t>
            </a:fld>
            <a:endParaRPr lang="pl-PL"/>
          </a:p>
        </p:txBody>
      </p:sp>
    </p:spTree>
    <p:extLst>
      <p:ext uri="{BB962C8B-B14F-4D97-AF65-F5344CB8AC3E}">
        <p14:creationId xmlns:p14="http://schemas.microsoft.com/office/powerpoint/2010/main" xmlns="" val="136221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2</a:t>
            </a:fld>
            <a:endParaRPr lang="pl-PL"/>
          </a:p>
        </p:txBody>
      </p:sp>
    </p:spTree>
    <p:extLst>
      <p:ext uri="{BB962C8B-B14F-4D97-AF65-F5344CB8AC3E}">
        <p14:creationId xmlns:p14="http://schemas.microsoft.com/office/powerpoint/2010/main" xmlns="" val="378139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Ponieważ część nauczycieli pracuje w oparciu o przygotowane przez siebie, tzw. autorskie programy nauczania zasadne jest, aby w związku z sukcesywnym udostępnieniem przez Ministerstwo Edukacji Narodowej poszczególnych części podręcznika dla klas I-III szkoły podstawowej, nauczyciele edukacji wczesnoszkolnej mieli możliwość opracowywania programu nauczania w częściach, po zapoznaniu się z poszczególnymi częściami podręcznika. Z tego względu wprowadzone zostaną przepisy dotyczące okresu przejściowego. </a:t>
            </a: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 takim przypadku, warunek uwzględnienia w szkolnym zestawie programów nauczania całości podstawy programowej kształcenia ogólnego dla klas I-III szkoły podstawowej, powinien być spełniony wraz z dopuszczeniem do użytku w danej szkole ostatniej części programu nauczania. </a:t>
            </a:r>
          </a:p>
          <a:p>
            <a:endParaRPr lang="pl-PL" sz="1200" kern="1200" dirty="0" smtClean="0">
              <a:solidFill>
                <a:schemeClr val="tx1"/>
              </a:solidFill>
              <a:effectLst/>
              <a:latin typeface="+mn-lt"/>
              <a:ea typeface="+mn-ea"/>
              <a:cs typeface="+mn-cs"/>
            </a:endParaRPr>
          </a:p>
          <a:p>
            <a:r>
              <a:rPr lang="pl-PL" sz="1200" u="sng" kern="1200" dirty="0" smtClean="0">
                <a:solidFill>
                  <a:schemeClr val="tx1"/>
                </a:solidFill>
                <a:effectLst/>
                <a:latin typeface="+mn-lt"/>
                <a:ea typeface="+mn-ea"/>
                <a:cs typeface="+mn-cs"/>
              </a:rPr>
              <a:t>W roku szkolnym 2014/2015 nauczyciele klasy I, którzy nie zdecydują się na opracowanie autorskiego programu nauczania będą mogli skorzystać z przykładowego programu nauczania, który zostanie opracowany i udostępniony przez Ministerstwo Edukacji Narodowej. </a:t>
            </a:r>
          </a:p>
          <a:p>
            <a:pPr marL="0" marR="0" indent="0" algn="l" defTabSz="914400" rtl="0" eaLnBrk="1" fontAlgn="auto" latinLnBrk="0" hangingPunct="1">
              <a:lnSpc>
                <a:spcPct val="100000"/>
              </a:lnSpc>
              <a:spcBef>
                <a:spcPts val="0"/>
              </a:spcBef>
              <a:spcAft>
                <a:spcPts val="0"/>
              </a:spcAft>
              <a:buClrTx/>
              <a:buSzTx/>
              <a:buFont typeface="Wingdings"/>
              <a:buNone/>
              <a:tabLst/>
              <a:defRPr/>
            </a:pPr>
            <a:endParaRPr lang="pl-PL" sz="1200" u="sng" kern="1200" dirty="0" smtClean="0">
              <a:solidFill>
                <a:schemeClr val="tx1"/>
              </a:solidFill>
              <a:effectLst/>
              <a:latin typeface="+mn-lt"/>
              <a:ea typeface="+mn-ea"/>
              <a:cs typeface="+mn-cs"/>
            </a:endParaRPr>
          </a:p>
          <a:p>
            <a:pPr marL="0" indent="0">
              <a:buFont typeface="Wingdings"/>
              <a:buNone/>
            </a:pPr>
            <a:endParaRPr lang="pl-PL" sz="1200" b="1" dirty="0" smtClean="0">
              <a:solidFill>
                <a:srgbClr val="00B0F0"/>
              </a:solidFill>
            </a:endParaRPr>
          </a:p>
          <a:p>
            <a:pPr marL="171450" indent="-171450">
              <a:buFont typeface="Wingdings"/>
              <a:buChar char="Ø"/>
            </a:pPr>
            <a:endParaRPr lang="pl-PL" sz="1200" dirty="0" smtClean="0">
              <a:solidFill>
                <a:srgbClr val="00B0F0"/>
              </a:solidFill>
            </a:endParaRPr>
          </a:p>
          <a:p>
            <a:pPr marL="0" marR="0" indent="0" algn="l" defTabSz="914400" rtl="0" eaLnBrk="1" fontAlgn="auto" latinLnBrk="0" hangingPunct="1">
              <a:lnSpc>
                <a:spcPct val="100000"/>
              </a:lnSpc>
              <a:spcBef>
                <a:spcPts val="0"/>
              </a:spcBef>
              <a:spcAft>
                <a:spcPts val="0"/>
              </a:spcAft>
              <a:buClrTx/>
              <a:buSzTx/>
              <a:buFont typeface="Wingdings"/>
              <a:buNone/>
              <a:tabLst/>
              <a:defRPr/>
            </a:pP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a:buNone/>
              <a:tabLst/>
              <a:defRPr/>
            </a:pPr>
            <a:endParaRPr lang="pl-P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a:buNone/>
              <a:tabLst/>
              <a:defRPr/>
            </a:pPr>
            <a:endParaRPr lang="pl-PL" sz="1200" kern="1200" dirty="0" smtClean="0">
              <a:solidFill>
                <a:schemeClr val="tx1"/>
              </a:solidFill>
              <a:effectLst/>
              <a:latin typeface="+mn-lt"/>
              <a:ea typeface="+mn-ea"/>
              <a:cs typeface="+mn-cs"/>
            </a:endParaRPr>
          </a:p>
          <a:p>
            <a:pPr marL="0" indent="0">
              <a:buFont typeface="Wingdings"/>
              <a:buNone/>
            </a:pPr>
            <a:endParaRPr lang="pl-PL" sz="1200" b="1" dirty="0" smtClean="0">
              <a:solidFill>
                <a:srgbClr val="00B0F0"/>
              </a:solidFill>
            </a:endParaRPr>
          </a:p>
          <a:p>
            <a:pPr marL="171450" indent="-171450">
              <a:buFont typeface="Wingdings"/>
              <a:buChar char="Ø"/>
            </a:pPr>
            <a:endParaRPr lang="pl-PL" sz="1200" dirty="0" smtClean="0">
              <a:solidFill>
                <a:srgbClr val="00B0F0"/>
              </a:solidFill>
            </a:endParaRPr>
          </a:p>
          <a:p>
            <a:pPr marL="0" marR="0" indent="0" algn="l" defTabSz="914400" rtl="0" eaLnBrk="1" fontAlgn="auto" latinLnBrk="0" hangingPunct="1">
              <a:lnSpc>
                <a:spcPct val="100000"/>
              </a:lnSpc>
              <a:spcBef>
                <a:spcPts val="0"/>
              </a:spcBef>
              <a:spcAft>
                <a:spcPts val="0"/>
              </a:spcAft>
              <a:buClrTx/>
              <a:buSzTx/>
              <a:buFont typeface="Wingdings"/>
              <a:buNone/>
              <a:tabLst/>
              <a:defRPr/>
            </a:pPr>
            <a:endParaRPr lang="pl-PL" sz="1200" kern="1200" dirty="0" smtClean="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6</a:t>
            </a:fld>
            <a:endParaRPr lang="pl-PL"/>
          </a:p>
        </p:txBody>
      </p:sp>
    </p:spTree>
    <p:extLst>
      <p:ext uri="{BB962C8B-B14F-4D97-AF65-F5344CB8AC3E}">
        <p14:creationId xmlns:p14="http://schemas.microsoft.com/office/powerpoint/2010/main" xmlns="" val="242852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kern="1200" dirty="0" smtClean="0">
                <a:solidFill>
                  <a:schemeClr val="tx1"/>
                </a:solidFill>
                <a:effectLst/>
                <a:latin typeface="+mn-lt"/>
                <a:ea typeface="+mn-ea"/>
                <a:cs typeface="+mn-cs"/>
              </a:rPr>
              <a:t>Wprowadzenie do ustawy o systemie oświaty definicji: „podręcznik”, „materiał edukacyjny” i „materiał ćwiczeniowy” </a:t>
            </a:r>
            <a:r>
              <a:rPr lang="pl-PL" sz="1200" u="sng" kern="1200" dirty="0" smtClean="0">
                <a:solidFill>
                  <a:schemeClr val="tx1"/>
                </a:solidFill>
                <a:effectLst/>
                <a:latin typeface="+mn-lt"/>
                <a:ea typeface="+mn-ea"/>
                <a:cs typeface="+mn-cs"/>
              </a:rPr>
              <a:t>została wprowadzona w związku z finansowaniem ich zakupu ze środków dotacji celowej przekazywanych organom prowadzącym szkoły.</a:t>
            </a: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Oprócz podręczników dopuszczonych do użytku szkolnego projekt ustawy przewiduje możliwość wyboru przez nauczycieli oraz zakupu na potrzeby uczniów ze środków dotacji celowej przeznaczonych na ten cel różnego rodzaju materiałów zawierających treści edukacyjne, zastępujących lub uzupełniających podręczniki. </a:t>
            </a:r>
            <a:r>
              <a:rPr lang="pl-PL" sz="1200" u="sng" kern="1200" dirty="0" smtClean="0">
                <a:solidFill>
                  <a:schemeClr val="tx1"/>
                </a:solidFill>
                <a:effectLst/>
                <a:latin typeface="+mn-lt"/>
                <a:ea typeface="+mn-ea"/>
                <a:cs typeface="+mn-cs"/>
              </a:rPr>
              <a:t>Katalog tych materiałów może być szeroki, począwszy od  zasobów edukacyjnych udostępnianych w sieci na platformach edukacyjnych, poprzez książki zawierające treści edukacyjne, które mogą zastąpić lub uzupełniać realizację programu nauczania.</a:t>
            </a:r>
            <a:r>
              <a:rPr lang="pl-PL" sz="1200" kern="1200" dirty="0" smtClean="0">
                <a:solidFill>
                  <a:schemeClr val="tx1"/>
                </a:solidFill>
                <a:effectLst/>
                <a:latin typeface="+mn-lt"/>
                <a:ea typeface="+mn-ea"/>
                <a:cs typeface="+mn-cs"/>
              </a:rPr>
              <a:t> Biorąc pod uwagę zasady udzielania i wydatkowania dotacji celowej należy jednak mieć na uwadze, że </a:t>
            </a:r>
            <a:r>
              <a:rPr lang="pl-PL" sz="1200" u="sng" kern="1200" dirty="0" smtClean="0">
                <a:solidFill>
                  <a:schemeClr val="tx1"/>
                </a:solidFill>
                <a:effectLst/>
                <a:latin typeface="+mn-lt"/>
                <a:ea typeface="+mn-ea"/>
                <a:cs typeface="+mn-cs"/>
              </a:rPr>
              <a:t>materiały te – analogicznie jak podręczniki – muszą służyć uczniom danej klasy (być wypożyczane, w przypadku zasobów dostępnych w sieci  – udostępniane) przez co najmniej 3 kolejne lata szkole. </a:t>
            </a: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Zaproponowana w projekcie ustawy definicja materiału ćwiczeniowego, w odróżnieniu od materiału edukacyjnego, uwzględnia przede wszystkim jednorazowość materiału ćwiczeniowego, rozumianą jako brak możliwości korzystania z takiego materiału – zeszytu ćwiczeń przez kolejny rocznik uczniów. </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 </a:t>
            </a:r>
          </a:p>
          <a:p>
            <a:endParaRPr lang="pl-PL" dirty="0"/>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8</a:t>
            </a:fld>
            <a:endParaRPr lang="pl-PL"/>
          </a:p>
        </p:txBody>
      </p:sp>
    </p:spTree>
    <p:extLst>
      <p:ext uri="{BB962C8B-B14F-4D97-AF65-F5344CB8AC3E}">
        <p14:creationId xmlns:p14="http://schemas.microsoft.com/office/powerpoint/2010/main" xmlns="" val="2672438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200" kern="1200" dirty="0" smtClean="0">
                <a:solidFill>
                  <a:schemeClr val="tx1"/>
                </a:solidFill>
                <a:effectLst/>
                <a:latin typeface="+mn-lt"/>
                <a:ea typeface="+mn-ea"/>
                <a:cs typeface="+mn-cs"/>
              </a:rPr>
              <a:t> </a:t>
            </a:r>
            <a:r>
              <a:rPr lang="pl-PL" sz="1200" b="1" kern="1200" dirty="0" smtClean="0">
                <a:solidFill>
                  <a:schemeClr val="tx1"/>
                </a:solidFill>
                <a:effectLst/>
                <a:latin typeface="+mn-lt"/>
                <a:ea typeface="+mn-ea"/>
                <a:cs typeface="+mn-cs"/>
              </a:rPr>
              <a:t>Art. 22ab </a:t>
            </a:r>
            <a:r>
              <a:rPr lang="pl-PL" sz="1200" b="1" kern="1200" dirty="0" err="1" smtClean="0">
                <a:solidFill>
                  <a:schemeClr val="tx1"/>
                </a:solidFill>
                <a:effectLst/>
                <a:latin typeface="+mn-lt"/>
                <a:ea typeface="+mn-ea"/>
                <a:cs typeface="+mn-cs"/>
              </a:rPr>
              <a:t>uso</a:t>
            </a:r>
            <a:endParaRPr lang="pl-PL"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pl-PL"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200" kern="1200" dirty="0" smtClean="0">
                <a:solidFill>
                  <a:schemeClr val="tx1"/>
                </a:solidFill>
                <a:effectLst/>
                <a:latin typeface="+mn-lt"/>
                <a:ea typeface="+mn-ea"/>
                <a:cs typeface="+mn-cs"/>
              </a:rPr>
              <a:t>Zasada wyboru jednego podręcznika lub/i materiału edukacyjnego do danych zajęć edukacyjnych, który będzie obowiązywał we wszystkich oddziałach danej klasy nie dotyczy materiałów ćwiczeniowych, na zakup których szkoły będą otrzymywały corocznie dotację. W poszczególnych oddziałach danej klasy będą mogły być zatem stosowane różne materiały ćwiczeniowe w zależności od potrzeb danej grupy uczniów.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200" kern="1200" dirty="0" smtClean="0">
                <a:solidFill>
                  <a:schemeClr val="tx1"/>
                </a:solidFill>
                <a:effectLst/>
                <a:latin typeface="+mn-lt"/>
                <a:ea typeface="+mn-ea"/>
                <a:cs typeface="+mn-cs"/>
              </a:rPr>
              <a:t>Zmiany w zestawie podręczników mogą być dokonywane z uwzględnieniem zasad udzielania dotacji celowej. Nie dotyczy to sytuacji, w której dany podręcznik jest dostępny bezpłatnie (np. podręczniki dla uczniów deklarujących przynależność do mniejszości czy podręczniki dla uczniów niepełnosprawnych, zapewniane przez ministra właściwego do spraw oświaty i wychowania).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9</a:t>
            </a:fld>
            <a:endParaRPr lang="pl-PL"/>
          </a:p>
        </p:txBody>
      </p:sp>
    </p:spTree>
    <p:extLst>
      <p:ext uri="{BB962C8B-B14F-4D97-AF65-F5344CB8AC3E}">
        <p14:creationId xmlns:p14="http://schemas.microsoft.com/office/powerpoint/2010/main" xmlns="" val="267243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lnSpcReduction="10000"/>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200" kern="1200" dirty="0" smtClean="0">
                <a:solidFill>
                  <a:schemeClr val="tx1"/>
                </a:solidFill>
                <a:effectLst/>
                <a:latin typeface="+mn-lt"/>
                <a:ea typeface="+mn-ea"/>
                <a:cs typeface="+mn-cs"/>
              </a:rPr>
              <a:t> </a:t>
            </a:r>
            <a:r>
              <a:rPr lang="pl-PL" sz="1200" b="1" kern="1200" dirty="0" smtClean="0">
                <a:solidFill>
                  <a:schemeClr val="tx1"/>
                </a:solidFill>
                <a:effectLst/>
                <a:latin typeface="+mn-lt"/>
                <a:ea typeface="+mn-ea"/>
                <a:cs typeface="+mn-cs"/>
              </a:rPr>
              <a:t>Art. 22ac</a:t>
            </a:r>
            <a:r>
              <a:rPr lang="pl-PL" sz="1200" b="1" kern="1200" baseline="0" dirty="0" smtClean="0">
                <a:solidFill>
                  <a:schemeClr val="tx1"/>
                </a:solidFill>
                <a:effectLst/>
                <a:latin typeface="+mn-lt"/>
                <a:ea typeface="+mn-ea"/>
                <a:cs typeface="+mn-cs"/>
              </a:rPr>
              <a:t> </a:t>
            </a:r>
            <a:r>
              <a:rPr lang="pl-PL" sz="1200" b="1" kern="1200" baseline="0" dirty="0" err="1" smtClean="0">
                <a:solidFill>
                  <a:schemeClr val="tx1"/>
                </a:solidFill>
                <a:effectLst/>
                <a:latin typeface="+mn-lt"/>
                <a:ea typeface="+mn-ea"/>
                <a:cs typeface="+mn-cs"/>
              </a:rPr>
              <a:t>uso</a:t>
            </a:r>
            <a:endParaRPr lang="pl-PL"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200" kern="1200" dirty="0" smtClean="0">
                <a:solidFill>
                  <a:schemeClr val="tx1"/>
                </a:solidFill>
                <a:effectLst/>
                <a:latin typeface="+mn-lt"/>
                <a:ea typeface="+mn-ea"/>
                <a:cs typeface="+mn-cs"/>
              </a:rPr>
              <a:t>W większości krajów Unii Europejskiej standardem jest zapewnienie bezpłatnego dostępu do podręczników dla uczniów szkół podstawowych i gimnazjów. Podręczniki są podstawowymi środkami dydaktycznymi używanymi przez uczniów w trakcie realizacji obowiązku szkolnego. W Polsce obowiązek szkolny dotyczy dzieci i młodzieży do ukończenia gimnazjum i stąd decyzja, aby państwo wzięło na siebie obowiązek zapewnienia uczniom szkół podstawowych i gimnazjów prawa do bezpłatnego dostępu do podręczników lub materiałów edukacyjnych, a także materiałów ćwiczeniowych.</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Zgodnie z projektem ustawy podręcznikowej uczniowie szkół podstawowych i gimnazjów mają prawo do bezpłatnego dostępu do podręczników, materiałów edukacyjnych lub materiałów ćwiczeniowych, </a:t>
            </a:r>
            <a:r>
              <a:rPr lang="pl-PL" sz="1200" u="sng" kern="1200" dirty="0" smtClean="0">
                <a:solidFill>
                  <a:schemeClr val="tx1"/>
                </a:solidFill>
                <a:effectLst/>
                <a:latin typeface="+mn-lt"/>
                <a:ea typeface="+mn-ea"/>
                <a:cs typeface="+mn-cs"/>
              </a:rPr>
              <a:t>przeznaczonych do obowiązkowych zajęć edukacyjnych z zakresu kształcenia ogólnego, określonych w ramowych planach nauczania ustalonych dla tych szkół. </a:t>
            </a: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Prawo do</a:t>
            </a:r>
            <a:r>
              <a:rPr lang="pl-PL" sz="1200" kern="1200" baseline="0" dirty="0" smtClean="0">
                <a:solidFill>
                  <a:schemeClr val="tx1"/>
                </a:solidFill>
                <a:effectLst/>
                <a:latin typeface="+mn-lt"/>
                <a:ea typeface="+mn-ea"/>
                <a:cs typeface="+mn-cs"/>
              </a:rPr>
              <a:t> bezpłatnego dostępu </a:t>
            </a:r>
            <a:r>
              <a:rPr lang="pl-PL" sz="1200" u="sng" kern="1200" baseline="0" dirty="0" smtClean="0">
                <a:solidFill>
                  <a:schemeClr val="tx1"/>
                </a:solidFill>
                <a:effectLst/>
                <a:latin typeface="+mn-lt"/>
                <a:ea typeface="+mn-ea"/>
                <a:cs typeface="+mn-cs"/>
              </a:rPr>
              <a:t>nie obejmuje podręczników</a:t>
            </a:r>
            <a:r>
              <a:rPr lang="pl-PL" sz="1200" u="sng" kern="1200" dirty="0" smtClean="0">
                <a:solidFill>
                  <a:schemeClr val="tx1"/>
                </a:solidFill>
                <a:effectLst/>
                <a:latin typeface="+mn-lt"/>
                <a:ea typeface="+mn-ea"/>
                <a:cs typeface="+mn-cs"/>
              </a:rPr>
              <a:t> do nieobowiązkowych zajęć edukacyjnych</a:t>
            </a:r>
            <a:r>
              <a:rPr lang="pl-PL" sz="1200" kern="1200" dirty="0" smtClean="0">
                <a:solidFill>
                  <a:schemeClr val="tx1"/>
                </a:solidFill>
                <a:effectLst/>
                <a:latin typeface="+mn-lt"/>
                <a:ea typeface="+mn-ea"/>
                <a:cs typeface="+mn-cs"/>
              </a:rPr>
              <a:t>, takich jak: religia/etyka, wychowanie do życie w rodzinie oraz podręczników do zajęć dodatkowych (np. drugi język obcy w szkole podstawowej). </a:t>
            </a: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Bezpłatny dostęp do podręczników, materiałów edukacyjnych lub materiałów ćwiczeniowych, przeznaczonych do obowiązkowych zajęć edukacyjnych z zakresu kształcenia ogólnego </a:t>
            </a:r>
            <a:r>
              <a:rPr lang="pl-PL" sz="1200" u="sng" kern="1200" dirty="0" smtClean="0">
                <a:solidFill>
                  <a:schemeClr val="tx1"/>
                </a:solidFill>
                <a:effectLst/>
                <a:latin typeface="+mn-lt"/>
                <a:ea typeface="+mn-ea"/>
                <a:cs typeface="+mn-cs"/>
              </a:rPr>
              <a:t>nie dotyczy słuchaczy szkół dla dorosłych</a:t>
            </a:r>
            <a:r>
              <a:rPr lang="pl-PL"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11</a:t>
            </a:fld>
            <a:endParaRPr lang="pl-PL"/>
          </a:p>
        </p:txBody>
      </p:sp>
    </p:spTree>
    <p:extLst>
      <p:ext uri="{BB962C8B-B14F-4D97-AF65-F5344CB8AC3E}">
        <p14:creationId xmlns:p14="http://schemas.microsoft.com/office/powerpoint/2010/main" xmlns="" val="267243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32500" lnSpcReduction="20000"/>
          </a:bodyPr>
          <a:lstStyle/>
          <a:p>
            <a:pPr marL="171450" indent="-171450">
              <a:buFont typeface="Wingdings" panose="05000000000000000000" pitchFamily="2" charset="2"/>
              <a:buChar char="Ø"/>
            </a:pPr>
            <a:r>
              <a:rPr lang="pl-PL" b="1" dirty="0" smtClean="0"/>
              <a:t>Art. 22ad </a:t>
            </a:r>
            <a:r>
              <a:rPr lang="pl-PL" b="1" dirty="0" err="1" smtClean="0"/>
              <a:t>uso</a:t>
            </a:r>
            <a:endParaRPr lang="pl-PL" b="1" dirty="0" smtClean="0"/>
          </a:p>
          <a:p>
            <a:pPr marL="0" indent="0">
              <a:buFont typeface="Wingdings" panose="05000000000000000000" pitchFamily="2" charset="2"/>
              <a:buNone/>
            </a:pPr>
            <a:endParaRPr lang="pl-PL" b="1"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9600" dirty="0" smtClean="0">
                <a:solidFill>
                  <a:schemeClr val="tx1"/>
                </a:solidFill>
              </a:rPr>
              <a:t>Podręczniki zapewnione przez MEN stają się własnością organu prowadzącego szkołę podstawową z dniem ich przekazania przez ministra właściwego do spraw oświaty i wychowania.</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96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200" kern="1200" dirty="0" smtClean="0">
                <a:solidFill>
                  <a:schemeClr val="tx1"/>
                </a:solidFill>
                <a:effectLst/>
                <a:latin typeface="+mn-lt"/>
                <a:ea typeface="+mn-ea"/>
                <a:cs typeface="+mn-cs"/>
              </a:rPr>
              <a:t>Ministerstwo Edukacji Narodowej zleciło wykonanie adaptacji podręcznika – odpowiednio do potrzeb dzieci niepełnosprawnych - niewidomych, słabowidzących oraz napotykających na trudności w uczeniu się i/lub komunikowaniu się, w tym niesłyszących i słabosłyszących (dla tych uczniów również w polskim języku migowym), z upośledzeniem umysłowym w stopniu lekkim, autyzmem i afazją. </a:t>
            </a:r>
          </a:p>
          <a:p>
            <a:pPr marL="0" indent="0">
              <a:buFont typeface="Wingdings" panose="05000000000000000000" pitchFamily="2" charset="2"/>
              <a:buNone/>
            </a:pPr>
            <a:endParaRPr lang="pl-PL" b="1"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200" kern="1200" dirty="0" smtClean="0">
                <a:solidFill>
                  <a:schemeClr val="tx1"/>
                </a:solidFill>
                <a:effectLst/>
                <a:latin typeface="+mn-lt"/>
                <a:ea typeface="+mn-ea"/>
                <a:cs typeface="+mn-cs"/>
              </a:rPr>
              <a:t>Projekt ustawy przewiduje również możliwość wyboru przez nauczycieli innego podręcznika do zajęć z zakresu edukacji: polonistycznej, matematycznej, przyrodniczej i społecznej w klasach I–III szkoły podstawowej niż podręcznik zapewniony przez ministra właściwego do spraw oświaty i wychowania, </a:t>
            </a:r>
            <a:r>
              <a:rPr lang="pl-PL" sz="1200" u="sng" kern="1200" dirty="0" smtClean="0">
                <a:solidFill>
                  <a:schemeClr val="tx1"/>
                </a:solidFill>
                <a:effectLst/>
                <a:latin typeface="+mn-lt"/>
                <a:ea typeface="+mn-ea"/>
                <a:cs typeface="+mn-cs"/>
              </a:rPr>
              <a:t>jeżeli koszt zakupu tego podręcznika dla uczniów pokryje organ prowadzący szkołę.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200" u="sng" kern="1200" dirty="0" smtClean="0">
              <a:solidFill>
                <a:schemeClr val="tx1"/>
              </a:solidFill>
              <a:effectLst/>
              <a:latin typeface="+mn-lt"/>
              <a:ea typeface="+mn-ea"/>
              <a:cs typeface="+mn-cs"/>
            </a:endParaRPr>
          </a:p>
          <a:p>
            <a:r>
              <a:rPr lang="pl-PL" sz="1200" u="sng" kern="1200" dirty="0" smtClean="0">
                <a:solidFill>
                  <a:schemeClr val="tx1"/>
                </a:solidFill>
                <a:effectLst/>
                <a:latin typeface="+mn-lt"/>
                <a:ea typeface="+mn-ea"/>
                <a:cs typeface="+mn-cs"/>
              </a:rPr>
              <a:t>W przypadku klas I–III szkoły podstawowej projekt nie przewiduje dotacji na zakup podręcznika do zajęć z zakresu edukacji: polonistycznej, matematycznej, przyrodniczej i społecznej,</a:t>
            </a:r>
            <a:r>
              <a:rPr lang="pl-PL" sz="1200" u="sng" kern="1200" baseline="0" dirty="0" smtClean="0">
                <a:solidFill>
                  <a:schemeClr val="tx1"/>
                </a:solidFill>
                <a:effectLst/>
                <a:latin typeface="+mn-lt"/>
                <a:ea typeface="+mn-ea"/>
                <a:cs typeface="+mn-cs"/>
              </a:rPr>
              <a:t> </a:t>
            </a:r>
            <a:r>
              <a:rPr lang="pl-PL" sz="1200" u="sng" kern="1200" dirty="0" smtClean="0">
                <a:solidFill>
                  <a:schemeClr val="tx1"/>
                </a:solidFill>
                <a:effectLst/>
                <a:latin typeface="+mn-lt"/>
                <a:ea typeface="+mn-ea"/>
                <a:cs typeface="+mn-cs"/>
              </a:rPr>
              <a:t>ponieważ podręcznik do tych zajęć zapewnia minister właściwy do spraw oświaty i wychowania, jak również dotacji na zakup materiałów edukacyjnych.</a:t>
            </a:r>
          </a:p>
          <a:p>
            <a:endParaRPr lang="pl-PL" sz="1200" u="sng"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Dotacja  – do wysokości 25 zł na ucznia – przewidziana jest na zapewnienie uczniom klas I-III szkoły podstawowej bezpłatnego dostępu do podręcznika lub materiału edukacyjnego do zajęć z danego języka obcego nowożytnego oraz materiałów ćwiczeniowych do edukacji wczesnoszkolnej – do wysokości 50 zł na ucznia.</a:t>
            </a:r>
          </a:p>
          <a:p>
            <a:endParaRPr lang="pl-PL" sz="1200" kern="1200" dirty="0" smtClean="0">
              <a:solidFill>
                <a:schemeClr val="tx1"/>
              </a:solidFill>
              <a:effectLst/>
              <a:latin typeface="+mn-lt"/>
              <a:ea typeface="+mn-ea"/>
              <a:cs typeface="+mn-cs"/>
            </a:endParaRPr>
          </a:p>
          <a:p>
            <a:r>
              <a:rPr lang="pl-PL" sz="1200" u="none" kern="1200" dirty="0" smtClean="0">
                <a:solidFill>
                  <a:schemeClr val="tx1"/>
                </a:solidFill>
                <a:effectLst/>
                <a:latin typeface="+mn-lt"/>
                <a:ea typeface="+mn-ea"/>
                <a:cs typeface="+mn-cs"/>
              </a:rPr>
              <a:t>Dotacja na zakup materiałów ćwiczeniowych może być przeznaczona na różnego rodzaju materiały ćwiczeniowe przeznaczone do wszystkich obowiązkowych obszarów edukacji wczesnoszkolnej określonych w podstawie programowej kształcenia ogólnego,</a:t>
            </a:r>
            <a:r>
              <a:rPr lang="pl-PL" sz="1200" u="none" kern="1200" baseline="0" dirty="0" smtClean="0">
                <a:solidFill>
                  <a:schemeClr val="tx1"/>
                </a:solidFill>
                <a:effectLst/>
                <a:latin typeface="+mn-lt"/>
                <a:ea typeface="+mn-ea"/>
                <a:cs typeface="+mn-cs"/>
              </a:rPr>
              <a:t> </a:t>
            </a:r>
            <a:r>
              <a:rPr lang="pl-PL" sz="1200" u="sng" kern="1200" baseline="0" dirty="0" smtClean="0">
                <a:solidFill>
                  <a:schemeClr val="tx1"/>
                </a:solidFill>
                <a:effectLst/>
                <a:latin typeface="+mn-lt"/>
                <a:ea typeface="+mn-ea"/>
                <a:cs typeface="+mn-cs"/>
              </a:rPr>
              <a:t>w tym również do tych obszarów edukacji wczesnoszkolnej, których nie obejmuje podręcznik przygotowany przez MEN (zajęcia komputerowe, techniczne, artystyczne, itd.)</a:t>
            </a:r>
          </a:p>
          <a:p>
            <a:endParaRPr lang="pl-PL"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200" u="sng" kern="1200" dirty="0" smtClean="0">
              <a:solidFill>
                <a:schemeClr val="tx1"/>
              </a:solidFill>
              <a:effectLst/>
              <a:latin typeface="+mn-lt"/>
              <a:ea typeface="+mn-ea"/>
              <a:cs typeface="+mn-cs"/>
            </a:endParaRPr>
          </a:p>
          <a:p>
            <a:pPr marL="0" indent="0">
              <a:buFont typeface="Wingdings" panose="05000000000000000000" pitchFamily="2" charset="2"/>
              <a:buNone/>
            </a:pPr>
            <a:endParaRPr lang="pl-PL" b="1" dirty="0"/>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12</a:t>
            </a:fld>
            <a:endParaRPr lang="pl-PL"/>
          </a:p>
        </p:txBody>
      </p:sp>
    </p:spTree>
    <p:extLst>
      <p:ext uri="{BB962C8B-B14F-4D97-AF65-F5344CB8AC3E}">
        <p14:creationId xmlns:p14="http://schemas.microsoft.com/office/powerpoint/2010/main" xmlns="" val="136221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13</a:t>
            </a:fld>
            <a:endParaRPr lang="pl-PL"/>
          </a:p>
        </p:txBody>
      </p:sp>
    </p:spTree>
    <p:extLst>
      <p:ext uri="{BB962C8B-B14F-4D97-AF65-F5344CB8AC3E}">
        <p14:creationId xmlns:p14="http://schemas.microsoft.com/office/powerpoint/2010/main" xmlns="" val="355253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AFDE925-92C8-4727-B5DB-58B2CBCA79F6}" type="slidenum">
              <a:rPr lang="pl-PL" smtClean="0"/>
              <a:pPr/>
              <a:t>15</a:t>
            </a:fld>
            <a:endParaRPr lang="pl-PL"/>
          </a:p>
        </p:txBody>
      </p:sp>
    </p:spTree>
    <p:extLst>
      <p:ext uri="{BB962C8B-B14F-4D97-AF65-F5344CB8AC3E}">
        <p14:creationId xmlns:p14="http://schemas.microsoft.com/office/powerpoint/2010/main" xmlns="" val="378180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425088605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315687258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1EDFD19-1BA5-4B07-B626-314C42C315C0}" type="slidenum">
              <a:rPr lang="pl-PL" smtClean="0"/>
              <a:pPr/>
              <a:t>‹#›</a:t>
            </a:fld>
            <a:endParaRPr lang="pl-P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291908627"/>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2213929091"/>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1EDFD19-1BA5-4B07-B626-314C42C315C0}" type="slidenum">
              <a:rPr lang="pl-PL" smtClean="0"/>
              <a:pPr/>
              <a:t>‹#›</a:t>
            </a:fld>
            <a:endParaRPr lang="pl-P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380523441"/>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2435390585"/>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3572742064"/>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3879054337"/>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1703155346"/>
      </p:ext>
    </p:extLst>
  </p:cSld>
  <p:clrMapOvr>
    <a:masterClrMapping/>
  </p:clrMapOvr>
  <p:transition spd="med">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2804502870"/>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79518322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1821599527"/>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1774295842"/>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245502524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244083918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371547889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DA5AD377-BECE-4ADB-9ED7-6823D93535D3}" type="datetimeFigureOut">
              <a:rPr lang="pl-PL" smtClean="0"/>
              <a:pPr/>
              <a:t>2014-06-08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336983046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5AD377-BECE-4ADB-9ED7-6823D93535D3}" type="datetimeFigureOut">
              <a:rPr lang="pl-PL" smtClean="0"/>
              <a:pPr/>
              <a:t>2014-06-08</a:t>
            </a:fld>
            <a:endParaRPr lang="pl-P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1EDFD19-1BA5-4B07-B626-314C42C315C0}" type="slidenum">
              <a:rPr lang="pl-PL" smtClean="0"/>
              <a:pPr/>
              <a:t>‹#›</a:t>
            </a:fld>
            <a:endParaRPr lang="pl-PL"/>
          </a:p>
        </p:txBody>
      </p:sp>
    </p:spTree>
    <p:extLst>
      <p:ext uri="{BB962C8B-B14F-4D97-AF65-F5344CB8AC3E}">
        <p14:creationId xmlns:p14="http://schemas.microsoft.com/office/powerpoint/2010/main" xmlns="" val="21671071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60" r:id="rId17"/>
  </p:sldLayoutIdLst>
  <p:transition spd="med">
    <p:pull/>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naszelementarz.men.gov.p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smtClean="0">
                <a:solidFill>
                  <a:schemeClr val="tx1"/>
                </a:solidFill>
              </a:rPr>
              <a:t>Szkoła Podstawowa Nr </a:t>
            </a:r>
            <a:r>
              <a:rPr lang="pl-PL" b="1" dirty="0" smtClean="0">
                <a:solidFill>
                  <a:schemeClr val="tx1"/>
                </a:solidFill>
              </a:rPr>
              <a:t>1                        </a:t>
            </a:r>
            <a:r>
              <a:rPr lang="pl-PL" b="1" dirty="0" smtClean="0">
                <a:solidFill>
                  <a:schemeClr val="tx1"/>
                </a:solidFill>
              </a:rPr>
              <a:t>im. T. Kościuszki</a:t>
            </a:r>
            <a:r>
              <a:rPr lang="pl-PL" dirty="0" smtClean="0">
                <a:solidFill>
                  <a:schemeClr val="tx1"/>
                </a:solidFill>
              </a:rPr>
              <a:t/>
            </a:r>
            <a:br>
              <a:rPr lang="pl-PL" dirty="0" smtClean="0">
                <a:solidFill>
                  <a:schemeClr val="tx1"/>
                </a:solidFill>
              </a:rPr>
            </a:br>
            <a:r>
              <a:rPr lang="pl-PL" b="1" dirty="0" smtClean="0">
                <a:solidFill>
                  <a:schemeClr val="tx1"/>
                </a:solidFill>
              </a:rPr>
              <a:t>w Nowogardzie</a:t>
            </a:r>
            <a:endParaRPr lang="pl-PL" dirty="0">
              <a:solidFill>
                <a:schemeClr val="tx1"/>
              </a:solidFill>
            </a:endParaRPr>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264202" y="2636912"/>
            <a:ext cx="4678973" cy="3456384"/>
          </a:xfrm>
        </p:spPr>
      </p:pic>
    </p:spTree>
    <p:extLst>
      <p:ext uri="{BB962C8B-B14F-4D97-AF65-F5344CB8AC3E}">
        <p14:creationId xmlns:p14="http://schemas.microsoft.com/office/powerpoint/2010/main" xmlns="" val="323409999"/>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00B0F0"/>
                </a:solidFill>
              </a:rPr>
              <a:t>Projekt ustawy</a:t>
            </a:r>
            <a:r>
              <a:rPr lang="pl-PL" sz="2400" i="1" dirty="0">
                <a:solidFill>
                  <a:srgbClr val="00B0F0"/>
                </a:solidFill>
              </a:rPr>
              <a:t> o zmianie ustawy o systemie oświaty oraz niektórych innych ustaw </a:t>
            </a:r>
            <a:r>
              <a:rPr lang="pl-PL" sz="2400" dirty="0">
                <a:solidFill>
                  <a:srgbClr val="00B0F0"/>
                </a:solidFill>
              </a:rPr>
              <a:t>(</a:t>
            </a:r>
            <a:r>
              <a:rPr lang="pl-PL" sz="2400" u="sng" dirty="0">
                <a:solidFill>
                  <a:srgbClr val="00B0F0"/>
                </a:solidFill>
              </a:rPr>
              <a:t>druk sejmowy 2315</a:t>
            </a:r>
            <a:r>
              <a:rPr lang="pl-PL" sz="2400" dirty="0">
                <a:solidFill>
                  <a:srgbClr val="00B0F0"/>
                </a:solidFill>
              </a:rPr>
              <a:t>)</a:t>
            </a:r>
            <a:endParaRPr lang="pl-PL" sz="2400" i="1" dirty="0">
              <a:solidFill>
                <a:schemeClr val="tx2"/>
              </a:solidFill>
            </a:endParaRPr>
          </a:p>
        </p:txBody>
      </p:sp>
      <p:sp>
        <p:nvSpPr>
          <p:cNvPr id="3" name="Symbol zastępczy zawartości 2"/>
          <p:cNvSpPr>
            <a:spLocks noGrp="1"/>
          </p:cNvSpPr>
          <p:nvPr>
            <p:ph idx="1"/>
          </p:nvPr>
        </p:nvSpPr>
        <p:spPr/>
        <p:txBody>
          <a:bodyPr>
            <a:normAutofit fontScale="32500" lnSpcReduction="20000"/>
          </a:bodyPr>
          <a:lstStyle/>
          <a:p>
            <a:pPr marL="0" indent="0" algn="ctr">
              <a:buNone/>
            </a:pPr>
            <a:endParaRPr lang="pl-PL" sz="2600" b="1" dirty="0" smtClean="0">
              <a:solidFill>
                <a:schemeClr val="tx1"/>
              </a:solidFill>
            </a:endParaRPr>
          </a:p>
          <a:p>
            <a:pPr marL="0" indent="0" algn="ctr">
              <a:buNone/>
            </a:pPr>
            <a:endParaRPr lang="pl-PL" sz="2600" b="1" dirty="0">
              <a:solidFill>
                <a:schemeClr val="tx1"/>
              </a:solidFill>
            </a:endParaRPr>
          </a:p>
          <a:p>
            <a:pPr marL="0" indent="0" algn="ctr">
              <a:buNone/>
            </a:pPr>
            <a:r>
              <a:rPr lang="pl-PL" sz="9800" b="1" dirty="0" smtClean="0">
                <a:solidFill>
                  <a:schemeClr val="tx1"/>
                </a:solidFill>
              </a:rPr>
              <a:t>PRAWO DO BEZPŁATNEGO DOSTĘPU </a:t>
            </a:r>
          </a:p>
          <a:p>
            <a:pPr marL="0" indent="0" algn="ctr">
              <a:buNone/>
            </a:pPr>
            <a:r>
              <a:rPr lang="pl-PL" sz="9800" b="1" dirty="0" smtClean="0">
                <a:solidFill>
                  <a:schemeClr val="tx1"/>
                </a:solidFill>
              </a:rPr>
              <a:t> DO PODRĘCZNIKÓW, MATERIAŁÓW EDUKACYJNYCH </a:t>
            </a:r>
          </a:p>
          <a:p>
            <a:pPr marL="0" indent="0" algn="ctr">
              <a:buNone/>
            </a:pPr>
            <a:r>
              <a:rPr lang="pl-PL" sz="9800" b="1" dirty="0" smtClean="0">
                <a:solidFill>
                  <a:schemeClr val="tx1"/>
                </a:solidFill>
              </a:rPr>
              <a:t>i MATERIAŁÓW ĆWICZENIOWYCH </a:t>
            </a:r>
            <a:endParaRPr lang="pl-PL" sz="9800" b="1" dirty="0" smtClean="0">
              <a:solidFill>
                <a:srgbClr val="FF0000"/>
              </a:solidFill>
            </a:endParaRPr>
          </a:p>
        </p:txBody>
      </p:sp>
    </p:spTree>
    <p:extLst>
      <p:ext uri="{BB962C8B-B14F-4D97-AF65-F5344CB8AC3E}">
        <p14:creationId xmlns:p14="http://schemas.microsoft.com/office/powerpoint/2010/main" xmlns="" val="1793694122"/>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00B0F0"/>
                </a:solidFill>
              </a:rPr>
              <a:t>Projekt ustawy</a:t>
            </a:r>
            <a:r>
              <a:rPr lang="pl-PL" sz="2400" i="1" dirty="0">
                <a:solidFill>
                  <a:srgbClr val="00B0F0"/>
                </a:solidFill>
              </a:rPr>
              <a:t> o zmianie ustawy o systemie oświaty oraz niektórych innych ustaw </a:t>
            </a:r>
            <a:r>
              <a:rPr lang="pl-PL" sz="2400" i="1" dirty="0" smtClean="0">
                <a:solidFill>
                  <a:srgbClr val="00B0F0"/>
                </a:solidFill>
              </a:rPr>
              <a:t/>
            </a:r>
            <a:br>
              <a:rPr lang="pl-PL" sz="2400" i="1" dirty="0" smtClean="0">
                <a:solidFill>
                  <a:srgbClr val="00B0F0"/>
                </a:solidFill>
              </a:rPr>
            </a:br>
            <a:r>
              <a:rPr lang="pl-PL" sz="2400" dirty="0" smtClean="0">
                <a:solidFill>
                  <a:srgbClr val="00B0F0"/>
                </a:solidFill>
              </a:rPr>
              <a:t>(</a:t>
            </a:r>
            <a:r>
              <a:rPr lang="pl-PL" sz="2400" u="sng" dirty="0">
                <a:solidFill>
                  <a:srgbClr val="00B0F0"/>
                </a:solidFill>
              </a:rPr>
              <a:t>druk sejmowy 2315</a:t>
            </a:r>
            <a:r>
              <a:rPr lang="pl-PL" sz="2400" dirty="0">
                <a:solidFill>
                  <a:srgbClr val="00B0F0"/>
                </a:solidFill>
              </a:rPr>
              <a:t>)</a:t>
            </a:r>
            <a:endParaRPr lang="pl-PL" sz="2400" i="1" dirty="0">
              <a:solidFill>
                <a:schemeClr val="tx2"/>
              </a:solidFill>
            </a:endParaRPr>
          </a:p>
        </p:txBody>
      </p:sp>
      <p:sp>
        <p:nvSpPr>
          <p:cNvPr id="3" name="Symbol zastępczy zawartości 2"/>
          <p:cNvSpPr>
            <a:spLocks noGrp="1"/>
          </p:cNvSpPr>
          <p:nvPr>
            <p:ph idx="1"/>
          </p:nvPr>
        </p:nvSpPr>
        <p:spPr>
          <a:xfrm>
            <a:off x="457200" y="1340768"/>
            <a:ext cx="8229600" cy="5256584"/>
          </a:xfrm>
        </p:spPr>
        <p:txBody>
          <a:bodyPr>
            <a:normAutofit/>
          </a:bodyPr>
          <a:lstStyle/>
          <a:p>
            <a:pPr>
              <a:buFont typeface="Wingdings" panose="05000000000000000000" pitchFamily="2" charset="2"/>
              <a:buChar char="q"/>
            </a:pPr>
            <a:endParaRPr lang="pl-PL" sz="2600" dirty="0" smtClean="0">
              <a:solidFill>
                <a:srgbClr val="2D3369"/>
              </a:solidFill>
            </a:endParaRPr>
          </a:p>
          <a:p>
            <a:pPr>
              <a:buFont typeface="Wingdings" panose="05000000000000000000" pitchFamily="2" charset="2"/>
              <a:buChar char="q"/>
            </a:pPr>
            <a:r>
              <a:rPr lang="pl-PL" sz="2600" dirty="0" smtClean="0">
                <a:solidFill>
                  <a:schemeClr val="tx1"/>
                </a:solidFill>
              </a:rPr>
              <a:t>Uczniowie </a:t>
            </a:r>
            <a:r>
              <a:rPr lang="pl-PL" sz="2600" dirty="0">
                <a:solidFill>
                  <a:schemeClr val="tx1"/>
                </a:solidFill>
              </a:rPr>
              <a:t>szkół podstawowych </a:t>
            </a:r>
            <a:r>
              <a:rPr lang="pl-PL" sz="2600" dirty="0" smtClean="0">
                <a:solidFill>
                  <a:schemeClr val="tx1"/>
                </a:solidFill>
              </a:rPr>
              <a:t>mają </a:t>
            </a:r>
            <a:r>
              <a:rPr lang="pl-PL" sz="2600" dirty="0">
                <a:solidFill>
                  <a:schemeClr val="tx1"/>
                </a:solidFill>
              </a:rPr>
              <a:t>prawo do </a:t>
            </a:r>
            <a:r>
              <a:rPr lang="pl-PL" sz="2600" dirty="0" smtClean="0">
                <a:solidFill>
                  <a:schemeClr val="tx1"/>
                </a:solidFill>
              </a:rPr>
              <a:t>bezpłatnego </a:t>
            </a:r>
            <a:r>
              <a:rPr lang="pl-PL" sz="2600" dirty="0">
                <a:solidFill>
                  <a:schemeClr val="tx1"/>
                </a:solidFill>
              </a:rPr>
              <a:t>dostępu do podręczników, materiałów edukacyjnych lub materiałów </a:t>
            </a:r>
            <a:r>
              <a:rPr lang="pl-PL" sz="2600" dirty="0" smtClean="0">
                <a:solidFill>
                  <a:schemeClr val="tx1"/>
                </a:solidFill>
              </a:rPr>
              <a:t>ćwiczeniowych, przeznaczonych do </a:t>
            </a:r>
            <a:r>
              <a:rPr lang="pl-PL" sz="2600" dirty="0">
                <a:solidFill>
                  <a:schemeClr val="tx1"/>
                </a:solidFill>
              </a:rPr>
              <a:t>obowiązkowych </a:t>
            </a:r>
            <a:r>
              <a:rPr lang="pl-PL" sz="2600" dirty="0" smtClean="0">
                <a:solidFill>
                  <a:schemeClr val="tx1"/>
                </a:solidFill>
              </a:rPr>
              <a:t>zajęć edukacyjnych </a:t>
            </a:r>
            <a:r>
              <a:rPr lang="pl-PL" sz="2600" dirty="0">
                <a:solidFill>
                  <a:schemeClr val="tx1"/>
                </a:solidFill>
              </a:rPr>
              <a:t> </a:t>
            </a:r>
            <a:r>
              <a:rPr lang="pl-PL" sz="2600" dirty="0" smtClean="0">
                <a:solidFill>
                  <a:schemeClr val="tx1"/>
                </a:solidFill>
              </a:rPr>
              <a:t>z </a:t>
            </a:r>
            <a:r>
              <a:rPr lang="pl-PL" sz="2600" dirty="0">
                <a:solidFill>
                  <a:schemeClr val="tx1"/>
                </a:solidFill>
              </a:rPr>
              <a:t>zakresu kształcenia ogólnego, </a:t>
            </a:r>
            <a:r>
              <a:rPr lang="pl-PL" sz="2600" dirty="0" smtClean="0">
                <a:solidFill>
                  <a:schemeClr val="tx1"/>
                </a:solidFill>
              </a:rPr>
              <a:t>określonych </a:t>
            </a:r>
            <a:r>
              <a:rPr lang="pl-PL" sz="2600" dirty="0">
                <a:solidFill>
                  <a:schemeClr val="tx1"/>
                </a:solidFill>
              </a:rPr>
              <a:t>w ramowych planach nauczania </a:t>
            </a:r>
            <a:r>
              <a:rPr lang="pl-PL" sz="2600" dirty="0" smtClean="0">
                <a:solidFill>
                  <a:schemeClr val="tx1"/>
                </a:solidFill>
              </a:rPr>
              <a:t>ustalonych </a:t>
            </a:r>
            <a:r>
              <a:rPr lang="pl-PL" sz="2600" dirty="0">
                <a:solidFill>
                  <a:schemeClr val="tx1"/>
                </a:solidFill>
              </a:rPr>
              <a:t>dla tych szkół.</a:t>
            </a:r>
          </a:p>
          <a:p>
            <a:pPr marL="0" indent="0">
              <a:buNone/>
            </a:pPr>
            <a:endParaRPr lang="pl-PL" sz="2600" dirty="0" smtClean="0">
              <a:solidFill>
                <a:schemeClr val="tx1"/>
              </a:solidFill>
            </a:endParaRPr>
          </a:p>
          <a:p>
            <a:pPr marL="457200" lvl="1" indent="0">
              <a:buNone/>
            </a:pPr>
            <a:endParaRPr lang="pl-PL" sz="2600" dirty="0" smtClean="0">
              <a:solidFill>
                <a:schemeClr val="tx1"/>
              </a:solidFill>
            </a:endParaRPr>
          </a:p>
          <a:p>
            <a:pPr marL="0" indent="0">
              <a:buNone/>
            </a:pPr>
            <a:endParaRPr lang="pl-PL" sz="2800" dirty="0">
              <a:solidFill>
                <a:schemeClr val="tx1"/>
              </a:solidFill>
            </a:endParaRPr>
          </a:p>
          <a:p>
            <a:pPr>
              <a:buFont typeface="Wingdings" panose="05000000000000000000" pitchFamily="2" charset="2"/>
              <a:buChar char="q"/>
            </a:pPr>
            <a:endParaRPr lang="pl-PL" sz="2800" dirty="0">
              <a:solidFill>
                <a:schemeClr val="tx1"/>
              </a:solidFill>
            </a:endParaRPr>
          </a:p>
        </p:txBody>
      </p:sp>
    </p:spTree>
    <p:extLst>
      <p:ext uri="{BB962C8B-B14F-4D97-AF65-F5344CB8AC3E}">
        <p14:creationId xmlns:p14="http://schemas.microsoft.com/office/powerpoint/2010/main" xmlns="" val="4101659759"/>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00B0F0"/>
                </a:solidFill>
              </a:rPr>
              <a:t>Projekt ustawy</a:t>
            </a:r>
            <a:r>
              <a:rPr lang="pl-PL" sz="2400" i="1" dirty="0">
                <a:solidFill>
                  <a:srgbClr val="00B0F0"/>
                </a:solidFill>
              </a:rPr>
              <a:t> o zmianie ustawy o systemie oświaty oraz niektórych innych ustaw </a:t>
            </a:r>
            <a:r>
              <a:rPr lang="pl-PL" sz="2400" i="1" dirty="0" smtClean="0">
                <a:solidFill>
                  <a:srgbClr val="00B0F0"/>
                </a:solidFill>
              </a:rPr>
              <a:t/>
            </a:r>
            <a:br>
              <a:rPr lang="pl-PL" sz="2400" i="1" dirty="0" smtClean="0">
                <a:solidFill>
                  <a:srgbClr val="00B0F0"/>
                </a:solidFill>
              </a:rPr>
            </a:br>
            <a:r>
              <a:rPr lang="pl-PL" sz="2400" dirty="0" smtClean="0">
                <a:solidFill>
                  <a:srgbClr val="00B0F0"/>
                </a:solidFill>
              </a:rPr>
              <a:t>(</a:t>
            </a:r>
            <a:r>
              <a:rPr lang="pl-PL" sz="2400" u="sng" dirty="0">
                <a:solidFill>
                  <a:srgbClr val="00B0F0"/>
                </a:solidFill>
              </a:rPr>
              <a:t>druk sejmowy 2315</a:t>
            </a:r>
            <a:r>
              <a:rPr lang="pl-PL" sz="2400" dirty="0">
                <a:solidFill>
                  <a:srgbClr val="00B0F0"/>
                </a:solidFill>
              </a:rPr>
              <a:t>)</a:t>
            </a:r>
            <a:endParaRPr lang="pl-PL" sz="2400" i="1" dirty="0">
              <a:solidFill>
                <a:schemeClr val="tx2"/>
              </a:solidFill>
            </a:endParaRPr>
          </a:p>
        </p:txBody>
      </p:sp>
      <p:sp>
        <p:nvSpPr>
          <p:cNvPr id="3" name="Symbol zastępczy zawartości 2"/>
          <p:cNvSpPr>
            <a:spLocks noGrp="1"/>
          </p:cNvSpPr>
          <p:nvPr>
            <p:ph idx="1"/>
          </p:nvPr>
        </p:nvSpPr>
        <p:spPr>
          <a:xfrm>
            <a:off x="457200" y="1340768"/>
            <a:ext cx="8229600" cy="5517232"/>
          </a:xfrm>
        </p:spPr>
        <p:txBody>
          <a:bodyPr>
            <a:normAutofit fontScale="25000" lnSpcReduction="20000"/>
          </a:bodyPr>
          <a:lstStyle/>
          <a:p>
            <a:pPr>
              <a:buFont typeface="Wingdings" panose="05000000000000000000" pitchFamily="2" charset="2"/>
              <a:buChar char="q"/>
            </a:pPr>
            <a:endParaRPr lang="pl-PL" sz="9600" b="1" dirty="0" smtClean="0">
              <a:solidFill>
                <a:schemeClr val="tx1"/>
              </a:solidFill>
            </a:endParaRPr>
          </a:p>
          <a:p>
            <a:pPr>
              <a:buFont typeface="Wingdings" panose="05000000000000000000" pitchFamily="2" charset="2"/>
              <a:buChar char="q"/>
            </a:pPr>
            <a:endParaRPr lang="pl-PL" sz="9600" b="1" dirty="0">
              <a:solidFill>
                <a:schemeClr val="tx1"/>
              </a:solidFill>
            </a:endParaRPr>
          </a:p>
          <a:p>
            <a:pPr>
              <a:buFont typeface="Wingdings" panose="05000000000000000000" pitchFamily="2" charset="2"/>
              <a:buChar char="q"/>
            </a:pPr>
            <a:r>
              <a:rPr lang="pl-PL" sz="9600" b="1" dirty="0" smtClean="0">
                <a:solidFill>
                  <a:schemeClr val="tx1"/>
                </a:solidFill>
              </a:rPr>
              <a:t>Uczniowie klas I-III szkoły podstawowej</a:t>
            </a:r>
          </a:p>
          <a:p>
            <a:pPr marL="0" indent="0">
              <a:buNone/>
            </a:pPr>
            <a:endParaRPr lang="pl-PL" sz="9600" dirty="0" smtClean="0">
              <a:solidFill>
                <a:schemeClr val="tx1"/>
              </a:solidFill>
            </a:endParaRPr>
          </a:p>
          <a:p>
            <a:pPr algn="just">
              <a:buFont typeface="Wingdings" panose="05000000000000000000" pitchFamily="2" charset="2"/>
              <a:buChar char="§"/>
            </a:pPr>
            <a:r>
              <a:rPr lang="pl-PL" sz="7200" dirty="0">
                <a:solidFill>
                  <a:schemeClr val="tx1"/>
                </a:solidFill>
              </a:rPr>
              <a:t>Wyposażenie szkół podstawowych w podręczniki do zajęć </a:t>
            </a:r>
            <a:r>
              <a:rPr lang="pl-PL" sz="7200" dirty="0" smtClean="0">
                <a:solidFill>
                  <a:schemeClr val="tx1"/>
                </a:solidFill>
              </a:rPr>
              <a:t>z </a:t>
            </a:r>
            <a:r>
              <a:rPr lang="pl-PL" sz="7200" dirty="0">
                <a:solidFill>
                  <a:schemeClr val="tx1"/>
                </a:solidFill>
              </a:rPr>
              <a:t>zakresu edukacji: polonistycznej, matematycznej, przyrodniczej i społecznej w klasach I–III </a:t>
            </a:r>
            <a:r>
              <a:rPr lang="pl-PL" sz="7200" u="sng" dirty="0">
                <a:solidFill>
                  <a:schemeClr val="tx1"/>
                </a:solidFill>
              </a:rPr>
              <a:t>zapewnia minister właściwy do spraw oświaty </a:t>
            </a:r>
            <a:r>
              <a:rPr lang="pl-PL" sz="7200" u="sng" dirty="0" smtClean="0">
                <a:solidFill>
                  <a:schemeClr val="tx1"/>
                </a:solidFill>
              </a:rPr>
              <a:t/>
            </a:r>
            <a:br>
              <a:rPr lang="pl-PL" sz="7200" u="sng" dirty="0" smtClean="0">
                <a:solidFill>
                  <a:schemeClr val="tx1"/>
                </a:solidFill>
              </a:rPr>
            </a:br>
            <a:r>
              <a:rPr lang="pl-PL" sz="7200" u="sng" dirty="0" smtClean="0">
                <a:solidFill>
                  <a:schemeClr val="tx1"/>
                </a:solidFill>
              </a:rPr>
              <a:t>i wychowania.</a:t>
            </a:r>
            <a:r>
              <a:rPr lang="pl-PL" sz="7200" u="sng" dirty="0">
                <a:solidFill>
                  <a:schemeClr val="tx1"/>
                </a:solidFill>
              </a:rPr>
              <a:t> </a:t>
            </a:r>
          </a:p>
          <a:p>
            <a:pPr algn="just">
              <a:buFont typeface="Wingdings" panose="05000000000000000000" pitchFamily="2" charset="2"/>
              <a:buChar char="§"/>
            </a:pPr>
            <a:r>
              <a:rPr lang="pl-PL" sz="7200" dirty="0" smtClean="0">
                <a:solidFill>
                  <a:schemeClr val="tx1"/>
                </a:solidFill>
              </a:rPr>
              <a:t>Podręczniki zapewnione przez MEN będą dostosowane </a:t>
            </a:r>
            <a:r>
              <a:rPr lang="pl-PL" sz="7200" dirty="0">
                <a:solidFill>
                  <a:schemeClr val="tx1"/>
                </a:solidFill>
              </a:rPr>
              <a:t>do potrzeb edukacyjnych i możliwości psychofizycznych uczniów </a:t>
            </a:r>
            <a:r>
              <a:rPr lang="pl-PL" sz="7200" dirty="0" smtClean="0">
                <a:solidFill>
                  <a:schemeClr val="tx1"/>
                </a:solidFill>
              </a:rPr>
              <a:t>niepełnosprawnych.</a:t>
            </a:r>
          </a:p>
          <a:p>
            <a:pPr marL="0" indent="0" algn="just">
              <a:buNone/>
            </a:pPr>
            <a:endParaRPr lang="pl-PL" sz="7200" dirty="0" smtClean="0">
              <a:solidFill>
                <a:schemeClr val="tx1"/>
              </a:solidFill>
            </a:endParaRPr>
          </a:p>
          <a:p>
            <a:pPr algn="just">
              <a:buFont typeface="Wingdings" panose="05000000000000000000" pitchFamily="2" charset="2"/>
              <a:buChar char="§"/>
            </a:pPr>
            <a:r>
              <a:rPr lang="pl-PL" sz="7200" dirty="0" smtClean="0">
                <a:solidFill>
                  <a:schemeClr val="tx1"/>
                </a:solidFill>
              </a:rPr>
              <a:t>Wyposażenie szkół </a:t>
            </a:r>
            <a:r>
              <a:rPr lang="pl-PL" sz="7200" dirty="0">
                <a:solidFill>
                  <a:schemeClr val="tx1"/>
                </a:solidFill>
              </a:rPr>
              <a:t>podstawowych w podręczniki </a:t>
            </a:r>
            <a:r>
              <a:rPr lang="pl-PL" sz="7200" dirty="0" smtClean="0">
                <a:solidFill>
                  <a:schemeClr val="tx1"/>
                </a:solidFill>
              </a:rPr>
              <a:t>do:</a:t>
            </a:r>
          </a:p>
          <a:p>
            <a:pPr lvl="1" algn="just"/>
            <a:r>
              <a:rPr lang="pl-PL" sz="7200" dirty="0" smtClean="0">
                <a:solidFill>
                  <a:schemeClr val="tx1"/>
                </a:solidFill>
              </a:rPr>
              <a:t>zajęć </a:t>
            </a:r>
            <a:r>
              <a:rPr lang="pl-PL" sz="7200" dirty="0">
                <a:solidFill>
                  <a:schemeClr val="tx1"/>
                </a:solidFill>
              </a:rPr>
              <a:t>z zakresu danego języka obcego nowożytnego, materiały edukacyjne do zajęć z zakresu danego języka obcego nowożytnego </a:t>
            </a:r>
            <a:endParaRPr lang="pl-PL" sz="7200" dirty="0" smtClean="0">
              <a:solidFill>
                <a:schemeClr val="tx1"/>
              </a:solidFill>
            </a:endParaRPr>
          </a:p>
          <a:p>
            <a:pPr lvl="1" algn="just"/>
            <a:r>
              <a:rPr lang="pl-PL" sz="7200" dirty="0" smtClean="0">
                <a:solidFill>
                  <a:schemeClr val="tx1"/>
                </a:solidFill>
              </a:rPr>
              <a:t>lub </a:t>
            </a:r>
            <a:r>
              <a:rPr lang="pl-PL" sz="7200" dirty="0">
                <a:solidFill>
                  <a:schemeClr val="tx1"/>
                </a:solidFill>
              </a:rPr>
              <a:t>materiały ćwiczeniowe, dla klas </a:t>
            </a:r>
            <a:r>
              <a:rPr lang="pl-PL" sz="7200" dirty="0" err="1" smtClean="0">
                <a:solidFill>
                  <a:schemeClr val="tx1"/>
                </a:solidFill>
              </a:rPr>
              <a:t>I–III</a:t>
            </a:r>
            <a:r>
              <a:rPr lang="pl-PL" sz="7200" dirty="0" smtClean="0">
                <a:solidFill>
                  <a:schemeClr val="tx1"/>
                </a:solidFill>
              </a:rPr>
              <a:t>, jest </a:t>
            </a:r>
            <a:r>
              <a:rPr lang="pl-PL" sz="7200" dirty="0">
                <a:solidFill>
                  <a:schemeClr val="tx1"/>
                </a:solidFill>
              </a:rPr>
              <a:t>zadaniem zleconym z zakresu administracji rządowej, wykonywanym przez jednostki samorządu terytorialnego prowadzące te szkoły.</a:t>
            </a:r>
            <a:endParaRPr lang="pl-PL" sz="7200" dirty="0" smtClean="0">
              <a:solidFill>
                <a:schemeClr val="tx1"/>
              </a:solidFill>
            </a:endParaRPr>
          </a:p>
          <a:p>
            <a:pPr marL="0" indent="0">
              <a:buNone/>
            </a:pPr>
            <a:endParaRPr lang="pl-PL" sz="8800" dirty="0">
              <a:solidFill>
                <a:schemeClr val="tx1"/>
              </a:solidFill>
            </a:endParaRPr>
          </a:p>
          <a:p>
            <a:pPr marL="0" indent="0">
              <a:buNone/>
            </a:pPr>
            <a:endParaRPr lang="pl-PL" sz="10400" dirty="0" smtClean="0">
              <a:solidFill>
                <a:schemeClr val="tx1"/>
              </a:solidFill>
            </a:endParaRPr>
          </a:p>
          <a:p>
            <a:pPr marL="0" indent="0">
              <a:buNone/>
            </a:pPr>
            <a:endParaRPr lang="pl-PL" sz="10400" dirty="0" smtClean="0">
              <a:solidFill>
                <a:schemeClr val="tx1"/>
              </a:solidFill>
            </a:endParaRPr>
          </a:p>
          <a:p>
            <a:pPr marL="0" indent="0">
              <a:buNone/>
            </a:pPr>
            <a:endParaRPr lang="pl-PL" sz="10400" dirty="0">
              <a:solidFill>
                <a:schemeClr val="tx1"/>
              </a:solidFill>
            </a:endParaRPr>
          </a:p>
          <a:p>
            <a:endParaRPr lang="pl-PL" sz="10400" dirty="0" smtClean="0">
              <a:solidFill>
                <a:schemeClr val="tx1"/>
              </a:solidFill>
            </a:endParaRPr>
          </a:p>
          <a:p>
            <a:endParaRPr lang="pl-PL" sz="6400" dirty="0">
              <a:solidFill>
                <a:srgbClr val="FF0000"/>
              </a:solidFill>
            </a:endParaRPr>
          </a:p>
          <a:p>
            <a:pPr marL="0" indent="0">
              <a:buNone/>
            </a:pPr>
            <a:endParaRPr lang="pl-PL" sz="6400" dirty="0" smtClean="0">
              <a:solidFill>
                <a:srgbClr val="FF0000"/>
              </a:solidFill>
            </a:endParaRPr>
          </a:p>
          <a:p>
            <a:pPr marL="0" indent="0">
              <a:buNone/>
            </a:pPr>
            <a:endParaRPr lang="pl-PL" sz="6400" dirty="0">
              <a:solidFill>
                <a:srgbClr val="FF0000"/>
              </a:solidFill>
            </a:endParaRPr>
          </a:p>
          <a:p>
            <a:endParaRPr lang="pl-PL" sz="6400" dirty="0" smtClean="0">
              <a:solidFill>
                <a:srgbClr val="FF0000"/>
              </a:solidFill>
            </a:endParaRPr>
          </a:p>
          <a:p>
            <a:endParaRPr lang="pl-PL" sz="6400" dirty="0"/>
          </a:p>
          <a:p>
            <a:pPr marL="0" indent="0">
              <a:buNone/>
            </a:pPr>
            <a:r>
              <a:rPr lang="pl-PL" sz="6400" dirty="0" smtClean="0">
                <a:solidFill>
                  <a:srgbClr val="FF0000"/>
                </a:solidFill>
              </a:rPr>
              <a:t> </a:t>
            </a:r>
            <a:endParaRPr lang="pl-PL" sz="6400" dirty="0">
              <a:solidFill>
                <a:srgbClr val="FF0000"/>
              </a:solidFill>
            </a:endParaRPr>
          </a:p>
          <a:p>
            <a:pPr marL="0" indent="0">
              <a:buNone/>
            </a:pPr>
            <a:endParaRPr lang="pl-PL" sz="2600" dirty="0" smtClean="0">
              <a:solidFill>
                <a:srgbClr val="FF0000"/>
              </a:solidFill>
            </a:endParaRPr>
          </a:p>
        </p:txBody>
      </p:sp>
    </p:spTree>
    <p:extLst>
      <p:ext uri="{BB962C8B-B14F-4D97-AF65-F5344CB8AC3E}">
        <p14:creationId xmlns:p14="http://schemas.microsoft.com/office/powerpoint/2010/main" xmlns="" val="145811551"/>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08720"/>
          </a:xfrm>
          <a:solidFill>
            <a:schemeClr val="bg1"/>
          </a:solidFill>
        </p:spPr>
        <p:txBody>
          <a:bodyPr>
            <a:normAutofit/>
          </a:bodyPr>
          <a:lstStyle/>
          <a:p>
            <a:endParaRPr lang="sv-SE" dirty="0"/>
          </a:p>
        </p:txBody>
      </p:sp>
      <p:sp>
        <p:nvSpPr>
          <p:cNvPr id="7" name="Content Placeholder 6"/>
          <p:cNvSpPr>
            <a:spLocks noGrp="1"/>
          </p:cNvSpPr>
          <p:nvPr>
            <p:ph idx="1"/>
          </p:nvPr>
        </p:nvSpPr>
        <p:spPr>
          <a:xfrm>
            <a:off x="467544" y="1124744"/>
            <a:ext cx="8229600" cy="3412976"/>
          </a:xfrm>
        </p:spPr>
        <p:txBody>
          <a:bodyPr/>
          <a:lstStyle/>
          <a:p>
            <a:pPr marL="0" indent="0">
              <a:buNone/>
            </a:pPr>
            <a:endParaRPr lang="pl-PL" sz="5400" dirty="0"/>
          </a:p>
          <a:p>
            <a:pPr marL="0" indent="0">
              <a:buNone/>
            </a:pPr>
            <a:r>
              <a:rPr lang="pl-PL" sz="5400" dirty="0" smtClean="0"/>
              <a:t>    </a:t>
            </a:r>
            <a:r>
              <a:rPr lang="pl-PL" sz="5400" dirty="0" smtClean="0">
                <a:solidFill>
                  <a:schemeClr val="tx1"/>
                </a:solidFill>
              </a:rPr>
              <a:t>PODRĘCZNIK</a:t>
            </a:r>
          </a:p>
          <a:p>
            <a:pPr marL="0" indent="0" algn="ctr">
              <a:buNone/>
            </a:pPr>
            <a:endParaRPr lang="sv-SE" sz="54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04937" y="2564904"/>
            <a:ext cx="2711358" cy="37015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73420844"/>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08720"/>
          </a:xfrm>
          <a:solidFill>
            <a:schemeClr val="bg1"/>
          </a:solidFill>
        </p:spPr>
        <p:txBody>
          <a:bodyPr>
            <a:normAutofit/>
          </a:bodyPr>
          <a:lstStyle/>
          <a:p>
            <a:endParaRPr lang="sv-SE" dirty="0"/>
          </a:p>
        </p:txBody>
      </p:sp>
      <p:sp>
        <p:nvSpPr>
          <p:cNvPr id="7" name="Content Placeholder 6"/>
          <p:cNvSpPr>
            <a:spLocks noGrp="1"/>
          </p:cNvSpPr>
          <p:nvPr>
            <p:ph idx="1"/>
          </p:nvPr>
        </p:nvSpPr>
        <p:spPr>
          <a:xfrm>
            <a:off x="673224" y="857814"/>
            <a:ext cx="8363272" cy="6000186"/>
          </a:xfrm>
        </p:spPr>
        <p:txBody>
          <a:bodyPr>
            <a:normAutofit/>
          </a:bodyPr>
          <a:lstStyle/>
          <a:p>
            <a:pPr marL="0" lvl="0" indent="0">
              <a:buNone/>
            </a:pPr>
            <a:endParaRPr lang="pl-PL" sz="2400" b="1" dirty="0" smtClean="0">
              <a:solidFill>
                <a:schemeClr val="tx1"/>
              </a:solidFill>
            </a:endParaRPr>
          </a:p>
          <a:p>
            <a:pPr marL="0" lvl="0" indent="0">
              <a:buNone/>
            </a:pPr>
            <a:r>
              <a:rPr lang="pl-PL" sz="2400" b="1" dirty="0" smtClean="0">
                <a:solidFill>
                  <a:schemeClr val="tx1"/>
                </a:solidFill>
              </a:rPr>
              <a:t>16 maja 2014 </a:t>
            </a:r>
            <a:r>
              <a:rPr lang="pl-PL" sz="2400" b="1" dirty="0">
                <a:solidFill>
                  <a:schemeClr val="tx1"/>
                </a:solidFill>
              </a:rPr>
              <a:t>r. </a:t>
            </a:r>
            <a:r>
              <a:rPr lang="pl-PL" sz="2400" b="1" dirty="0" smtClean="0">
                <a:solidFill>
                  <a:schemeClr val="tx1"/>
                </a:solidFill>
              </a:rPr>
              <a:t>część </a:t>
            </a:r>
            <a:r>
              <a:rPr lang="pl-PL" sz="2400" b="1" dirty="0">
                <a:solidFill>
                  <a:schemeClr val="tx1"/>
                </a:solidFill>
              </a:rPr>
              <a:t>1 podręcznika </a:t>
            </a:r>
            <a:r>
              <a:rPr lang="pl-PL" sz="2400" b="1" dirty="0" smtClean="0">
                <a:solidFill>
                  <a:schemeClr val="tx1"/>
                </a:solidFill>
              </a:rPr>
              <a:t>została opublikowana na stronie  </a:t>
            </a:r>
            <a:r>
              <a:rPr lang="sv-SE" sz="2000" dirty="0" smtClean="0">
                <a:solidFill>
                  <a:schemeClr val="tx1"/>
                </a:solidFill>
                <a:hlinkClick r:id="rId2"/>
              </a:rPr>
              <a:t>http</a:t>
            </a:r>
            <a:r>
              <a:rPr lang="sv-SE" sz="2000" dirty="0">
                <a:solidFill>
                  <a:schemeClr val="tx1"/>
                </a:solidFill>
                <a:hlinkClick r:id="rId2"/>
              </a:rPr>
              <a:t>://</a:t>
            </a:r>
            <a:r>
              <a:rPr lang="sv-SE" sz="2000" dirty="0" smtClean="0">
                <a:solidFill>
                  <a:schemeClr val="tx1"/>
                </a:solidFill>
                <a:hlinkClick r:id="rId2"/>
              </a:rPr>
              <a:t>www.naszelementarz.men.gov.pl</a:t>
            </a:r>
            <a:endParaRPr lang="pl-PL" sz="2000" dirty="0" smtClean="0">
              <a:solidFill>
                <a:schemeClr val="tx1"/>
              </a:solidFill>
            </a:endParaRPr>
          </a:p>
          <a:p>
            <a:pPr marL="0" indent="0">
              <a:buNone/>
            </a:pPr>
            <a:endParaRPr lang="pl-PL" sz="2000" dirty="0">
              <a:solidFill>
                <a:schemeClr val="tx1"/>
              </a:solidFill>
            </a:endParaRPr>
          </a:p>
        </p:txBody>
      </p:sp>
      <p:sp>
        <p:nvSpPr>
          <p:cNvPr id="4" name="Prostokąt 3"/>
          <p:cNvSpPr/>
          <p:nvPr/>
        </p:nvSpPr>
        <p:spPr>
          <a:xfrm>
            <a:off x="2286000" y="2136339"/>
            <a:ext cx="4572000" cy="369332"/>
          </a:xfrm>
          <a:prstGeom prst="rect">
            <a:avLst/>
          </a:prstGeom>
        </p:spPr>
        <p:txBody>
          <a:bodyPr>
            <a:spAutoFit/>
          </a:bodyPr>
          <a:lstStyle/>
          <a:p>
            <a:r>
              <a:rPr lang="pl-PL" dirty="0" smtClean="0">
                <a:solidFill>
                  <a:schemeClr val="bg1"/>
                </a:solidFill>
              </a:rPr>
              <a:t>.</a:t>
            </a:r>
            <a:endParaRPr lang="pl-PL" dirty="0">
              <a:solidFill>
                <a:schemeClr val="bg1"/>
              </a:solidFill>
            </a:endParaRP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082" b="21823"/>
          <a:stretch/>
        </p:blipFill>
        <p:spPr bwMode="auto">
          <a:xfrm>
            <a:off x="1115617" y="2708920"/>
            <a:ext cx="6480720" cy="3816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91225826"/>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599" y="0"/>
            <a:ext cx="6347713" cy="1930400"/>
          </a:xfrm>
        </p:spPr>
        <p:txBody>
          <a:bodyPr>
            <a:normAutofit/>
          </a:bodyPr>
          <a:lstStyle/>
          <a:p>
            <a:r>
              <a:rPr lang="pl-PL" sz="2800" dirty="0" smtClean="0">
                <a:solidFill>
                  <a:schemeClr val="tx1"/>
                </a:solidFill>
              </a:rPr>
              <a:t>Podręcznik do nauki religii dla kl. 1 „Żyjemy w Bożym świecie”. Red. </a:t>
            </a:r>
            <a:r>
              <a:rPr lang="pl-PL" sz="2800" dirty="0" err="1" smtClean="0">
                <a:solidFill>
                  <a:schemeClr val="tx1"/>
                </a:solidFill>
              </a:rPr>
              <a:t>K.Mielnicki</a:t>
            </a:r>
            <a:r>
              <a:rPr lang="pl-PL" sz="2800" dirty="0" smtClean="0">
                <a:solidFill>
                  <a:schemeClr val="tx1"/>
                </a:solidFill>
              </a:rPr>
              <a:t>, E. </a:t>
            </a:r>
            <a:r>
              <a:rPr lang="pl-PL" sz="2800" dirty="0" err="1" smtClean="0">
                <a:solidFill>
                  <a:schemeClr val="tx1"/>
                </a:solidFill>
              </a:rPr>
              <a:t>Kondrak</a:t>
            </a:r>
            <a:r>
              <a:rPr lang="pl-PL" sz="2800" dirty="0" smtClean="0">
                <a:solidFill>
                  <a:schemeClr val="tx1"/>
                </a:solidFill>
              </a:rPr>
              <a:t>, </a:t>
            </a:r>
            <a:br>
              <a:rPr lang="pl-PL" sz="2800" dirty="0" smtClean="0">
                <a:solidFill>
                  <a:schemeClr val="tx1"/>
                </a:solidFill>
              </a:rPr>
            </a:br>
            <a:r>
              <a:rPr lang="pl-PL" sz="2800" dirty="0" smtClean="0">
                <a:solidFill>
                  <a:schemeClr val="tx1"/>
                </a:solidFill>
              </a:rPr>
              <a:t>wyd. Jedność, Kielce</a:t>
            </a:r>
            <a:endParaRPr lang="pl-PL" sz="2800" dirty="0">
              <a:solidFill>
                <a:schemeClr val="tx1"/>
              </a:solidFill>
            </a:endParaRPr>
          </a:p>
        </p:txBody>
      </p:sp>
      <p:pic>
        <p:nvPicPr>
          <p:cNvPr id="4" name="Symbol zastępczy zawartości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44986" y="2132856"/>
            <a:ext cx="3312368" cy="4537944"/>
          </a:xfrm>
        </p:spPr>
      </p:pic>
      <p:sp>
        <p:nvSpPr>
          <p:cNvPr id="5" name="pole tekstowe 4"/>
          <p:cNvSpPr txBox="1"/>
          <p:nvPr/>
        </p:nvSpPr>
        <p:spPr>
          <a:xfrm>
            <a:off x="5004048" y="2348880"/>
            <a:ext cx="3672408" cy="2677656"/>
          </a:xfrm>
          <a:prstGeom prst="rect">
            <a:avLst/>
          </a:prstGeom>
          <a:noFill/>
        </p:spPr>
        <p:txBody>
          <a:bodyPr wrap="square" rtlCol="0">
            <a:spAutoFit/>
          </a:bodyPr>
          <a:lstStyle/>
          <a:p>
            <a:r>
              <a:rPr lang="pl-PL" sz="2800" u="sng" dirty="0" smtClean="0"/>
              <a:t>Podręcznik nie jest finansowany przez MEN. Możliwość nabycia u s. Melanii do 25czerwca – koszt 13zł</a:t>
            </a:r>
            <a:endParaRPr lang="pl-PL" sz="2800" u="sng" dirty="0"/>
          </a:p>
        </p:txBody>
      </p:sp>
    </p:spTree>
    <p:extLst>
      <p:ext uri="{BB962C8B-B14F-4D97-AF65-F5344CB8AC3E}">
        <p14:creationId xmlns:p14="http://schemas.microsoft.com/office/powerpoint/2010/main" xmlns="" val="49663121"/>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08720"/>
          </a:xfrm>
          <a:solidFill>
            <a:schemeClr val="bg1"/>
          </a:solidFill>
        </p:spPr>
        <p:txBody>
          <a:bodyPr>
            <a:normAutofit/>
          </a:bodyPr>
          <a:lstStyle/>
          <a:p>
            <a:endParaRPr lang="sv-SE" dirty="0"/>
          </a:p>
        </p:txBody>
      </p:sp>
      <p:sp>
        <p:nvSpPr>
          <p:cNvPr id="7" name="Content Placeholder 6"/>
          <p:cNvSpPr>
            <a:spLocks noGrp="1"/>
          </p:cNvSpPr>
          <p:nvPr>
            <p:ph idx="1"/>
          </p:nvPr>
        </p:nvSpPr>
        <p:spPr>
          <a:xfrm>
            <a:off x="467544" y="1268760"/>
            <a:ext cx="8363272" cy="5040560"/>
          </a:xfrm>
        </p:spPr>
        <p:txBody>
          <a:bodyPr>
            <a:normAutofit/>
          </a:bodyPr>
          <a:lstStyle/>
          <a:p>
            <a:pPr>
              <a:buFont typeface="Wingdings" panose="05000000000000000000" pitchFamily="2" charset="2"/>
              <a:buChar char="q"/>
            </a:pPr>
            <a:r>
              <a:rPr lang="pl-PL" sz="2400" b="1" dirty="0" smtClean="0">
                <a:solidFill>
                  <a:schemeClr val="tx1"/>
                </a:solidFill>
              </a:rPr>
              <a:t>Założenia podręcznika</a:t>
            </a:r>
            <a:endParaRPr lang="pl-PL" sz="2400" b="1" dirty="0">
              <a:solidFill>
                <a:schemeClr val="tx1"/>
              </a:solidFill>
            </a:endParaRPr>
          </a:p>
          <a:p>
            <a:endParaRPr lang="pl-PL" sz="2400" dirty="0" smtClean="0">
              <a:solidFill>
                <a:schemeClr val="tx1"/>
              </a:solidFill>
            </a:endParaRPr>
          </a:p>
          <a:p>
            <a:pPr lvl="1" algn="just">
              <a:spcAft>
                <a:spcPts val="1800"/>
              </a:spcAft>
              <a:buFont typeface="Wingdings" panose="05000000000000000000" pitchFamily="2" charset="2"/>
              <a:buChar char="§"/>
            </a:pPr>
            <a:r>
              <a:rPr lang="pl-PL" sz="2000" dirty="0" smtClean="0">
                <a:solidFill>
                  <a:schemeClr val="tx1"/>
                </a:solidFill>
              </a:rPr>
              <a:t>Podręcznik dla klasy I szkoły podstawowej składa się z 4 części.</a:t>
            </a:r>
          </a:p>
          <a:p>
            <a:pPr lvl="1" algn="just">
              <a:spcAft>
                <a:spcPts val="1800"/>
              </a:spcAft>
              <a:buFont typeface="Wingdings" panose="05000000000000000000" pitchFamily="2" charset="2"/>
              <a:buChar char="§"/>
            </a:pPr>
            <a:r>
              <a:rPr lang="pl-PL" sz="2000" dirty="0" smtClean="0">
                <a:solidFill>
                  <a:schemeClr val="tx1"/>
                </a:solidFill>
              </a:rPr>
              <a:t>Podręcznik obejmuje edukację polonistyczną, matematyczną, przyrodniczą i społeczną, a także elementy edukacji artystycznej.</a:t>
            </a:r>
          </a:p>
          <a:p>
            <a:pPr lvl="1" algn="just">
              <a:spcAft>
                <a:spcPts val="1800"/>
              </a:spcAft>
              <a:buFont typeface="Wingdings" panose="05000000000000000000" pitchFamily="2" charset="2"/>
              <a:buChar char="§"/>
            </a:pPr>
            <a:r>
              <a:rPr lang="pl-PL" sz="2000" dirty="0" smtClean="0">
                <a:solidFill>
                  <a:schemeClr val="tx1"/>
                </a:solidFill>
              </a:rPr>
              <a:t>Podręcznik ułatwia  indywidualizację procesu nauczania.</a:t>
            </a:r>
          </a:p>
          <a:p>
            <a:pPr marL="0" indent="0">
              <a:buNone/>
            </a:pPr>
            <a:endParaRPr lang="sv-SE" sz="2400" dirty="0" smtClean="0">
              <a:solidFill>
                <a:schemeClr val="tx1"/>
              </a:solidFill>
            </a:endParaRPr>
          </a:p>
        </p:txBody>
      </p:sp>
      <p:pic>
        <p:nvPicPr>
          <p:cNvPr id="11" name="Picture 3" descr="C:\Users\agnieszka.kornatko\Desktop\orzel_wlasciwy.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6095" y="44712"/>
            <a:ext cx="1840401" cy="79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065760"/>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08720"/>
          </a:xfrm>
          <a:solidFill>
            <a:schemeClr val="bg1"/>
          </a:solidFill>
        </p:spPr>
        <p:txBody>
          <a:bodyPr>
            <a:normAutofit/>
          </a:bodyPr>
          <a:lstStyle/>
          <a:p>
            <a:endParaRPr lang="sv-SE" dirty="0"/>
          </a:p>
        </p:txBody>
      </p:sp>
      <p:sp>
        <p:nvSpPr>
          <p:cNvPr id="7" name="Content Placeholder 6"/>
          <p:cNvSpPr>
            <a:spLocks noGrp="1"/>
          </p:cNvSpPr>
          <p:nvPr>
            <p:ph idx="1"/>
          </p:nvPr>
        </p:nvSpPr>
        <p:spPr>
          <a:xfrm>
            <a:off x="390364" y="908720"/>
            <a:ext cx="8363272" cy="5688632"/>
          </a:xfrm>
        </p:spPr>
        <p:txBody>
          <a:bodyPr>
            <a:noAutofit/>
          </a:bodyPr>
          <a:lstStyle/>
          <a:p>
            <a:pPr>
              <a:buFont typeface="Wingdings" panose="05000000000000000000" pitchFamily="2" charset="2"/>
              <a:buChar char="q"/>
            </a:pPr>
            <a:endParaRPr lang="pl-PL" sz="2400" b="1" dirty="0" smtClean="0">
              <a:solidFill>
                <a:schemeClr val="tx1"/>
              </a:solidFill>
            </a:endParaRPr>
          </a:p>
          <a:p>
            <a:pPr>
              <a:buFont typeface="Wingdings" panose="05000000000000000000" pitchFamily="2" charset="2"/>
              <a:buChar char="q"/>
            </a:pPr>
            <a:r>
              <a:rPr lang="pl-PL" sz="2400" b="1" dirty="0" smtClean="0">
                <a:solidFill>
                  <a:schemeClr val="tx1"/>
                </a:solidFill>
              </a:rPr>
              <a:t>Adaptacja podręcznika do </a:t>
            </a:r>
            <a:r>
              <a:rPr lang="pl-PL" sz="2400" b="1" dirty="0">
                <a:solidFill>
                  <a:schemeClr val="tx1"/>
                </a:solidFill>
              </a:rPr>
              <a:t>potrzeb dzieci </a:t>
            </a:r>
            <a:r>
              <a:rPr lang="pl-PL" sz="2400" b="1" dirty="0" smtClean="0">
                <a:solidFill>
                  <a:schemeClr val="tx1"/>
                </a:solidFill>
              </a:rPr>
              <a:t>niepełnosprawnych</a:t>
            </a:r>
            <a:endParaRPr lang="pl-PL" sz="2400" dirty="0" smtClean="0">
              <a:solidFill>
                <a:schemeClr val="tx1"/>
              </a:solidFill>
            </a:endParaRPr>
          </a:p>
          <a:p>
            <a:pPr>
              <a:buFont typeface="Wingdings" panose="05000000000000000000" pitchFamily="2" charset="2"/>
              <a:buChar char="§"/>
            </a:pPr>
            <a:r>
              <a:rPr lang="pl-PL" sz="2400" dirty="0">
                <a:solidFill>
                  <a:schemeClr val="tx1"/>
                </a:solidFill>
              </a:rPr>
              <a:t>Planowane są adaptacje podręcznika, dostosowane odpowiednio do potrzeb </a:t>
            </a:r>
            <a:r>
              <a:rPr lang="pl-PL" sz="2400" dirty="0" smtClean="0">
                <a:solidFill>
                  <a:schemeClr val="tx1"/>
                </a:solidFill>
              </a:rPr>
              <a:t>uczniów niepełnosprawnych </a:t>
            </a:r>
            <a:r>
              <a:rPr lang="pl-PL" sz="2400" dirty="0">
                <a:solidFill>
                  <a:schemeClr val="tx1"/>
                </a:solidFill>
              </a:rPr>
              <a:t>- niewidomych, słabowidzących oraz napotykających na trudności </a:t>
            </a:r>
            <a:r>
              <a:rPr lang="pl-PL" sz="2400" dirty="0" smtClean="0">
                <a:solidFill>
                  <a:schemeClr val="tx1"/>
                </a:solidFill>
              </a:rPr>
              <a:t>w </a:t>
            </a:r>
            <a:r>
              <a:rPr lang="pl-PL" sz="2400" dirty="0">
                <a:solidFill>
                  <a:schemeClr val="tx1"/>
                </a:solidFill>
              </a:rPr>
              <a:t>uczeniu się i/lub komunikowaniu się, w tym niesłyszących i słabosłyszących (dla tych uczniów również </a:t>
            </a:r>
            <a:r>
              <a:rPr lang="pl-PL" sz="2400" dirty="0" smtClean="0">
                <a:solidFill>
                  <a:schemeClr val="tx1"/>
                </a:solidFill>
              </a:rPr>
              <a:t>w </a:t>
            </a:r>
            <a:r>
              <a:rPr lang="pl-PL" sz="2400" dirty="0">
                <a:solidFill>
                  <a:schemeClr val="tx1"/>
                </a:solidFill>
              </a:rPr>
              <a:t>polskim języku migowym), </a:t>
            </a:r>
            <a:r>
              <a:rPr lang="pl-PL" sz="2400" dirty="0" smtClean="0">
                <a:solidFill>
                  <a:schemeClr val="tx1"/>
                </a:solidFill>
              </a:rPr>
              <a:t>z </a:t>
            </a:r>
            <a:r>
              <a:rPr lang="pl-PL" sz="2400" dirty="0">
                <a:solidFill>
                  <a:schemeClr val="tx1"/>
                </a:solidFill>
              </a:rPr>
              <a:t>upośledzeniem umysłowym </a:t>
            </a:r>
            <a:r>
              <a:rPr lang="pl-PL" sz="2400" dirty="0" smtClean="0">
                <a:solidFill>
                  <a:schemeClr val="tx1"/>
                </a:solidFill>
              </a:rPr>
              <a:t>w </a:t>
            </a:r>
            <a:r>
              <a:rPr lang="pl-PL" sz="2400" dirty="0">
                <a:solidFill>
                  <a:schemeClr val="tx1"/>
                </a:solidFill>
              </a:rPr>
              <a:t>stopniu lekkim, autyzmem i </a:t>
            </a:r>
            <a:r>
              <a:rPr lang="pl-PL" sz="2400" dirty="0" smtClean="0">
                <a:solidFill>
                  <a:schemeClr val="tx1"/>
                </a:solidFill>
              </a:rPr>
              <a:t>afazją.</a:t>
            </a:r>
          </a:p>
          <a:p>
            <a:pPr>
              <a:buFont typeface="Wingdings" panose="05000000000000000000" pitchFamily="2" charset="2"/>
              <a:buChar char="§"/>
            </a:pPr>
            <a:r>
              <a:rPr lang="pl-PL" sz="2400" dirty="0" smtClean="0">
                <a:solidFill>
                  <a:schemeClr val="tx1"/>
                </a:solidFill>
              </a:rPr>
              <a:t>Zaadaptowane podręczniki </a:t>
            </a:r>
            <a:r>
              <a:rPr lang="pl-PL" sz="2400" dirty="0">
                <a:solidFill>
                  <a:schemeClr val="tx1"/>
                </a:solidFill>
              </a:rPr>
              <a:t>zostaną wydrukowane zgodnie </a:t>
            </a:r>
            <a:r>
              <a:rPr lang="pl-PL" sz="2400" dirty="0" smtClean="0">
                <a:solidFill>
                  <a:schemeClr val="tx1"/>
                </a:solidFill>
              </a:rPr>
              <a:t>z </a:t>
            </a:r>
            <a:r>
              <a:rPr lang="pl-PL" sz="2400" dirty="0">
                <a:solidFill>
                  <a:schemeClr val="tx1"/>
                </a:solidFill>
              </a:rPr>
              <a:t>indywidualnymi potrzebami edukacyjnymi uczniów.</a:t>
            </a:r>
          </a:p>
          <a:p>
            <a:pPr marL="0" indent="0">
              <a:buNone/>
            </a:pPr>
            <a:endParaRPr lang="sv-SE" b="1" dirty="0" smtClean="0">
              <a:solidFill>
                <a:schemeClr val="tx1"/>
              </a:solidFill>
            </a:endParaRPr>
          </a:p>
        </p:txBody>
      </p:sp>
      <p:pic>
        <p:nvPicPr>
          <p:cNvPr id="11" name="Picture 3" descr="C:\Users\agnieszka.kornatko\Desktop\orzel_wlasciwy.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6095" y="44712"/>
            <a:ext cx="1840401" cy="79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5261521"/>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08720"/>
          </a:xfrm>
          <a:solidFill>
            <a:schemeClr val="bg1"/>
          </a:solidFill>
        </p:spPr>
        <p:txBody>
          <a:bodyPr>
            <a:normAutofit/>
          </a:bodyPr>
          <a:lstStyle/>
          <a:p>
            <a:endParaRPr lang="sv-SE" dirty="0"/>
          </a:p>
        </p:txBody>
      </p:sp>
      <p:sp>
        <p:nvSpPr>
          <p:cNvPr id="7" name="Content Placeholder 6"/>
          <p:cNvSpPr>
            <a:spLocks noGrp="1"/>
          </p:cNvSpPr>
          <p:nvPr>
            <p:ph idx="1"/>
          </p:nvPr>
        </p:nvSpPr>
        <p:spPr>
          <a:xfrm>
            <a:off x="467544" y="1268760"/>
            <a:ext cx="8363272" cy="4464496"/>
          </a:xfrm>
        </p:spPr>
        <p:txBody>
          <a:bodyPr>
            <a:normAutofit/>
          </a:bodyPr>
          <a:lstStyle/>
          <a:p>
            <a:pPr>
              <a:buFont typeface="Wingdings" panose="05000000000000000000" pitchFamily="2" charset="2"/>
              <a:buChar char="q"/>
            </a:pPr>
            <a:r>
              <a:rPr lang="pl-PL" sz="2600" b="1" dirty="0" smtClean="0">
                <a:solidFill>
                  <a:schemeClr val="tx1"/>
                </a:solidFill>
              </a:rPr>
              <a:t>Druk podręcznika</a:t>
            </a:r>
          </a:p>
          <a:p>
            <a:pPr marL="0" indent="0">
              <a:buNone/>
            </a:pPr>
            <a:endParaRPr lang="pl-PL" sz="2600" dirty="0" smtClean="0">
              <a:solidFill>
                <a:schemeClr val="tx1"/>
              </a:solidFill>
            </a:endParaRPr>
          </a:p>
          <a:p>
            <a:pPr algn="just">
              <a:buFont typeface="Wingdings" panose="05000000000000000000" pitchFamily="2" charset="2"/>
              <a:buChar char="§"/>
            </a:pPr>
            <a:r>
              <a:rPr lang="pl-PL" sz="2600" dirty="0" smtClean="0">
                <a:solidFill>
                  <a:schemeClr val="tx1"/>
                </a:solidFill>
              </a:rPr>
              <a:t>Druk </a:t>
            </a:r>
            <a:r>
              <a:rPr lang="pl-PL" sz="2600" dirty="0">
                <a:solidFill>
                  <a:schemeClr val="tx1"/>
                </a:solidFill>
              </a:rPr>
              <a:t>1 części podręcznika zakończy się w lipcu br.</a:t>
            </a:r>
          </a:p>
          <a:p>
            <a:pPr>
              <a:buFont typeface="Wingdings" panose="05000000000000000000" pitchFamily="2" charset="2"/>
              <a:buChar char="§"/>
            </a:pPr>
            <a:r>
              <a:rPr lang="pl-PL" sz="2600" dirty="0">
                <a:solidFill>
                  <a:schemeClr val="tx1"/>
                </a:solidFill>
              </a:rPr>
              <a:t>Druk 2 części podręcznika zakończy się we wrześniu br.</a:t>
            </a:r>
          </a:p>
          <a:p>
            <a:pPr algn="just">
              <a:buFont typeface="Wingdings" panose="05000000000000000000" pitchFamily="2" charset="2"/>
              <a:buChar char="§"/>
            </a:pPr>
            <a:r>
              <a:rPr lang="pl-PL" sz="2600" dirty="0">
                <a:solidFill>
                  <a:schemeClr val="tx1"/>
                </a:solidFill>
              </a:rPr>
              <a:t>Druk 3 części podręcznika – w listopadzie br.</a:t>
            </a:r>
          </a:p>
          <a:p>
            <a:pPr algn="just">
              <a:buFont typeface="Wingdings" panose="05000000000000000000" pitchFamily="2" charset="2"/>
              <a:buChar char="§"/>
            </a:pPr>
            <a:r>
              <a:rPr lang="pl-PL" sz="2600" dirty="0">
                <a:solidFill>
                  <a:schemeClr val="tx1"/>
                </a:solidFill>
              </a:rPr>
              <a:t>Druk 4 części podręcznika – w styczniu 2015 r.</a:t>
            </a:r>
          </a:p>
          <a:p>
            <a:pPr marL="0" indent="0">
              <a:buNone/>
            </a:pPr>
            <a:endParaRPr lang="pl-PL" sz="2600" dirty="0">
              <a:solidFill>
                <a:schemeClr val="tx1"/>
              </a:solidFill>
            </a:endParaRPr>
          </a:p>
          <a:p>
            <a:pPr marL="0" indent="0">
              <a:buNone/>
            </a:pPr>
            <a:endParaRPr lang="pl-PL" sz="2600" dirty="0" smtClean="0">
              <a:solidFill>
                <a:schemeClr val="tx1"/>
              </a:solidFill>
            </a:endParaRPr>
          </a:p>
          <a:p>
            <a:pPr marL="0" indent="0">
              <a:buNone/>
            </a:pPr>
            <a:endParaRPr lang="sv-SE" b="1" dirty="0" smtClean="0"/>
          </a:p>
        </p:txBody>
      </p:sp>
      <p:pic>
        <p:nvPicPr>
          <p:cNvPr id="11" name="Picture 3" descr="C:\Users\agnieszka.kornatko\Desktop\orzel_wlasciwy.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6095" y="44712"/>
            <a:ext cx="1840401" cy="79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4304078"/>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00B0F0"/>
                </a:solidFill>
              </a:rPr>
              <a:t>Projekt ustawy</a:t>
            </a:r>
            <a:r>
              <a:rPr lang="pl-PL" sz="2400" i="1" dirty="0">
                <a:solidFill>
                  <a:srgbClr val="00B0F0"/>
                </a:solidFill>
              </a:rPr>
              <a:t> o zmianie ustawy o systemie oświaty oraz niektórych innych ustaw </a:t>
            </a:r>
            <a:r>
              <a:rPr lang="pl-PL" sz="2400" dirty="0">
                <a:solidFill>
                  <a:srgbClr val="00B0F0"/>
                </a:solidFill>
              </a:rPr>
              <a:t>(</a:t>
            </a:r>
            <a:r>
              <a:rPr lang="pl-PL" sz="2400" u="sng" dirty="0">
                <a:solidFill>
                  <a:srgbClr val="00B0F0"/>
                </a:solidFill>
              </a:rPr>
              <a:t>druk sejmowy 2315</a:t>
            </a:r>
            <a:r>
              <a:rPr lang="pl-PL" sz="2400" dirty="0">
                <a:solidFill>
                  <a:srgbClr val="00B0F0"/>
                </a:solidFill>
              </a:rPr>
              <a:t>)</a:t>
            </a:r>
            <a:endParaRPr lang="pl-PL" sz="2400" i="1" dirty="0">
              <a:solidFill>
                <a:schemeClr val="tx2"/>
              </a:solidFill>
            </a:endParaRPr>
          </a:p>
        </p:txBody>
      </p:sp>
      <p:sp>
        <p:nvSpPr>
          <p:cNvPr id="3" name="Symbol zastępczy zawartości 2"/>
          <p:cNvSpPr>
            <a:spLocks noGrp="1"/>
          </p:cNvSpPr>
          <p:nvPr>
            <p:ph idx="1"/>
          </p:nvPr>
        </p:nvSpPr>
        <p:spPr/>
        <p:txBody>
          <a:bodyPr>
            <a:normAutofit/>
          </a:bodyPr>
          <a:lstStyle/>
          <a:p>
            <a:pPr marL="0" indent="0" algn="ctr">
              <a:buNone/>
            </a:pPr>
            <a:endParaRPr lang="pl-PL" sz="2600" b="1" dirty="0" smtClean="0">
              <a:solidFill>
                <a:schemeClr val="tx1"/>
              </a:solidFill>
            </a:endParaRPr>
          </a:p>
          <a:p>
            <a:pPr marL="0" indent="0" algn="ctr">
              <a:buNone/>
            </a:pPr>
            <a:endParaRPr lang="pl-PL" sz="2600" b="1" dirty="0">
              <a:solidFill>
                <a:schemeClr val="tx1"/>
              </a:solidFill>
            </a:endParaRPr>
          </a:p>
          <a:p>
            <a:pPr marL="0" indent="0" algn="ctr">
              <a:buNone/>
            </a:pPr>
            <a:r>
              <a:rPr lang="pl-PL" sz="3600" b="1" dirty="0" smtClean="0">
                <a:solidFill>
                  <a:schemeClr val="tx1"/>
                </a:solidFill>
              </a:rPr>
              <a:t>DOTACJA CELOWA</a:t>
            </a:r>
            <a:endParaRPr lang="pl-PL" sz="3600" b="1" dirty="0" smtClean="0">
              <a:solidFill>
                <a:srgbClr val="FF0000"/>
              </a:solidFill>
            </a:endParaRPr>
          </a:p>
        </p:txBody>
      </p:sp>
    </p:spTree>
    <p:extLst>
      <p:ext uri="{BB962C8B-B14F-4D97-AF65-F5344CB8AC3E}">
        <p14:creationId xmlns:p14="http://schemas.microsoft.com/office/powerpoint/2010/main" xmlns="" val="3904240770"/>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08720"/>
          </a:xfrm>
          <a:solidFill>
            <a:schemeClr val="bg1"/>
          </a:solidFill>
        </p:spPr>
        <p:txBody>
          <a:bodyPr>
            <a:normAutofit/>
          </a:bodyPr>
          <a:lstStyle/>
          <a:p>
            <a:endParaRPr lang="sv-SE" dirty="0"/>
          </a:p>
        </p:txBody>
      </p:sp>
      <p:sp>
        <p:nvSpPr>
          <p:cNvPr id="7" name="Content Placeholder 6"/>
          <p:cNvSpPr>
            <a:spLocks noGrp="1"/>
          </p:cNvSpPr>
          <p:nvPr>
            <p:ph idx="1"/>
          </p:nvPr>
        </p:nvSpPr>
        <p:spPr/>
        <p:txBody>
          <a:bodyPr>
            <a:normAutofit fontScale="85000" lnSpcReduction="20000"/>
          </a:bodyPr>
          <a:lstStyle/>
          <a:p>
            <a:endParaRPr lang="sv-SE" dirty="0" smtClean="0"/>
          </a:p>
          <a:p>
            <a:endParaRPr lang="pl-PL" dirty="0" smtClean="0"/>
          </a:p>
          <a:p>
            <a:endParaRPr lang="sv-SE" dirty="0" smtClean="0"/>
          </a:p>
          <a:p>
            <a:pPr algn="ctr">
              <a:buNone/>
            </a:pPr>
            <a:r>
              <a:rPr lang="pl-PL" sz="4400" dirty="0" smtClean="0">
                <a:solidFill>
                  <a:schemeClr val="tx1"/>
                </a:solidFill>
              </a:rPr>
              <a:t>			Podręczniki i materiały edukacyjne. </a:t>
            </a:r>
          </a:p>
          <a:p>
            <a:pPr algn="ctr">
              <a:buNone/>
            </a:pPr>
            <a:r>
              <a:rPr lang="pl-PL" sz="2400" dirty="0" smtClean="0">
                <a:solidFill>
                  <a:srgbClr val="00B0F0"/>
                </a:solidFill>
              </a:rPr>
              <a:t>		Zmiany planowane od roku szkolnego 2014/2015</a:t>
            </a:r>
          </a:p>
          <a:p>
            <a:pPr algn="r">
              <a:buNone/>
            </a:pPr>
            <a:r>
              <a:rPr lang="pl-PL" sz="4400" dirty="0"/>
              <a:t>	</a:t>
            </a:r>
            <a:endParaRPr lang="pl-PL" sz="4400" dirty="0" smtClean="0"/>
          </a:p>
          <a:p>
            <a:pPr algn="r">
              <a:buNone/>
            </a:pPr>
            <a:endParaRPr lang="pl-PL" sz="4400" dirty="0">
              <a:solidFill>
                <a:schemeClr val="tx1"/>
              </a:solidFill>
            </a:endParaRPr>
          </a:p>
          <a:p>
            <a:pPr algn="r">
              <a:buNone/>
            </a:pPr>
            <a:r>
              <a:rPr lang="pl-PL" sz="1800" dirty="0" smtClean="0"/>
              <a:t> </a:t>
            </a:r>
          </a:p>
          <a:p>
            <a:pPr algn="ctr">
              <a:buNone/>
            </a:pPr>
            <a:endParaRPr lang="sv-SE" sz="1400" dirty="0"/>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00B0F0"/>
                </a:solidFill>
              </a:rPr>
              <a:t>Projekt ustawy</a:t>
            </a:r>
            <a:r>
              <a:rPr lang="pl-PL" sz="2400" i="1" dirty="0">
                <a:solidFill>
                  <a:srgbClr val="00B0F0"/>
                </a:solidFill>
              </a:rPr>
              <a:t> o zmianie ustawy o systemie oświaty oraz niektórych innych ustaw </a:t>
            </a:r>
            <a:r>
              <a:rPr lang="pl-PL" sz="2400" dirty="0">
                <a:solidFill>
                  <a:srgbClr val="00B0F0"/>
                </a:solidFill>
              </a:rPr>
              <a:t>(</a:t>
            </a:r>
            <a:r>
              <a:rPr lang="pl-PL" sz="2400" u="sng" dirty="0">
                <a:solidFill>
                  <a:srgbClr val="00B0F0"/>
                </a:solidFill>
              </a:rPr>
              <a:t>druk sejmowy 2315</a:t>
            </a:r>
            <a:r>
              <a:rPr lang="pl-PL" sz="2400" dirty="0">
                <a:solidFill>
                  <a:srgbClr val="00B0F0"/>
                </a:solidFill>
              </a:rPr>
              <a:t>)</a:t>
            </a:r>
            <a:endParaRPr lang="pl-PL" sz="2400" i="1" dirty="0">
              <a:solidFill>
                <a:schemeClr val="tx2"/>
              </a:solidFill>
            </a:endParaRPr>
          </a:p>
        </p:txBody>
      </p:sp>
      <p:sp>
        <p:nvSpPr>
          <p:cNvPr id="3" name="Symbol zastępczy zawartości 2"/>
          <p:cNvSpPr>
            <a:spLocks noGrp="1"/>
          </p:cNvSpPr>
          <p:nvPr>
            <p:ph idx="1"/>
          </p:nvPr>
        </p:nvSpPr>
        <p:spPr>
          <a:xfrm>
            <a:off x="395536" y="1412776"/>
            <a:ext cx="8229600" cy="4968552"/>
          </a:xfrm>
        </p:spPr>
        <p:txBody>
          <a:bodyPr>
            <a:normAutofit fontScale="25000" lnSpcReduction="20000"/>
          </a:bodyPr>
          <a:lstStyle/>
          <a:p>
            <a:pPr>
              <a:buFont typeface="Wingdings" panose="05000000000000000000" pitchFamily="2" charset="2"/>
              <a:buChar char="q"/>
            </a:pPr>
            <a:endParaRPr lang="pl-PL" sz="9600" b="1" dirty="0" smtClean="0">
              <a:solidFill>
                <a:schemeClr val="tx1"/>
              </a:solidFill>
            </a:endParaRPr>
          </a:p>
          <a:p>
            <a:pPr>
              <a:buFont typeface="Wingdings" panose="05000000000000000000" pitchFamily="2" charset="2"/>
              <a:buChar char="q"/>
            </a:pPr>
            <a:endParaRPr lang="pl-PL" sz="9600" b="1" dirty="0">
              <a:solidFill>
                <a:schemeClr val="tx1"/>
              </a:solidFill>
            </a:endParaRPr>
          </a:p>
          <a:p>
            <a:pPr>
              <a:buFont typeface="Wingdings" panose="05000000000000000000" pitchFamily="2" charset="2"/>
              <a:buChar char="q"/>
            </a:pPr>
            <a:r>
              <a:rPr lang="pl-PL" sz="9600" b="1" dirty="0" smtClean="0">
                <a:solidFill>
                  <a:schemeClr val="tx1"/>
                </a:solidFill>
              </a:rPr>
              <a:t>Dotacja </a:t>
            </a:r>
            <a:r>
              <a:rPr lang="pl-PL" sz="9600" b="1" dirty="0">
                <a:solidFill>
                  <a:schemeClr val="tx1"/>
                </a:solidFill>
              </a:rPr>
              <a:t>celowa jest przyznawana na </a:t>
            </a:r>
            <a:r>
              <a:rPr lang="pl-PL" sz="9600" b="1" dirty="0" smtClean="0">
                <a:solidFill>
                  <a:schemeClr val="tx1"/>
                </a:solidFill>
              </a:rPr>
              <a:t>wyposażenie </a:t>
            </a:r>
          </a:p>
          <a:p>
            <a:pPr marL="0" indent="0">
              <a:buNone/>
            </a:pPr>
            <a:r>
              <a:rPr lang="pl-PL" sz="9600" b="1" dirty="0">
                <a:solidFill>
                  <a:schemeClr val="tx1"/>
                </a:solidFill>
              </a:rPr>
              <a:t> </a:t>
            </a:r>
            <a:r>
              <a:rPr lang="pl-PL" sz="9600" b="1" dirty="0" smtClean="0">
                <a:solidFill>
                  <a:schemeClr val="tx1"/>
                </a:solidFill>
              </a:rPr>
              <a:t>     </a:t>
            </a:r>
            <a:r>
              <a:rPr lang="pl-PL" sz="9200" b="1" dirty="0" smtClean="0">
                <a:solidFill>
                  <a:schemeClr val="tx1"/>
                </a:solidFill>
              </a:rPr>
              <a:t>szkół </a:t>
            </a:r>
            <a:r>
              <a:rPr lang="pl-PL" sz="9200" b="1" dirty="0" err="1" smtClean="0">
                <a:solidFill>
                  <a:schemeClr val="tx1"/>
                </a:solidFill>
              </a:rPr>
              <a:t>podstawowych*w</a:t>
            </a:r>
            <a:r>
              <a:rPr lang="pl-PL" sz="9200" b="1" dirty="0" smtClean="0">
                <a:solidFill>
                  <a:schemeClr val="tx1"/>
                </a:solidFill>
              </a:rPr>
              <a:t>:</a:t>
            </a:r>
          </a:p>
          <a:p>
            <a:pPr marL="0" indent="0">
              <a:buNone/>
            </a:pPr>
            <a:endParaRPr lang="pl-PL" sz="9200" dirty="0" smtClean="0">
              <a:solidFill>
                <a:schemeClr val="tx1"/>
              </a:solidFill>
            </a:endParaRPr>
          </a:p>
          <a:p>
            <a:pPr lvl="1" algn="just">
              <a:buFont typeface="Wingdings" panose="05000000000000000000" pitchFamily="2" charset="2"/>
              <a:buChar char="§"/>
            </a:pPr>
            <a:r>
              <a:rPr lang="pl-PL" sz="8800" dirty="0" smtClean="0">
                <a:solidFill>
                  <a:schemeClr val="tx1"/>
                </a:solidFill>
              </a:rPr>
              <a:t>podręczniki lub materiały edukacyjne do </a:t>
            </a:r>
            <a:r>
              <a:rPr lang="pl-PL" sz="8800" dirty="0">
                <a:solidFill>
                  <a:schemeClr val="tx1"/>
                </a:solidFill>
              </a:rPr>
              <a:t>zajęć z zakresu danego języka obcego </a:t>
            </a:r>
            <a:r>
              <a:rPr lang="pl-PL" sz="8800" dirty="0" smtClean="0">
                <a:solidFill>
                  <a:schemeClr val="tx1"/>
                </a:solidFill>
              </a:rPr>
              <a:t>nowożytnego dla </a:t>
            </a:r>
            <a:r>
              <a:rPr lang="pl-PL" sz="8800" dirty="0">
                <a:solidFill>
                  <a:schemeClr val="tx1"/>
                </a:solidFill>
              </a:rPr>
              <a:t>klas I­‑III – do wysokości 25 zł na ucznia</a:t>
            </a:r>
            <a:r>
              <a:rPr lang="pl-PL" sz="8800" dirty="0" smtClean="0">
                <a:solidFill>
                  <a:schemeClr val="tx1"/>
                </a:solidFill>
              </a:rPr>
              <a:t>;</a:t>
            </a:r>
          </a:p>
          <a:p>
            <a:pPr lvl="1" algn="just">
              <a:buFont typeface="Wingdings" panose="05000000000000000000" pitchFamily="2" charset="2"/>
              <a:buChar char="§"/>
            </a:pPr>
            <a:endParaRPr lang="pl-PL" sz="9200" dirty="0">
              <a:solidFill>
                <a:schemeClr val="tx1"/>
              </a:solidFill>
            </a:endParaRPr>
          </a:p>
          <a:p>
            <a:pPr lvl="1" algn="just">
              <a:buFont typeface="Wingdings" panose="05000000000000000000" pitchFamily="2" charset="2"/>
              <a:buChar char="§"/>
            </a:pPr>
            <a:r>
              <a:rPr lang="pl-PL" sz="9200" dirty="0" smtClean="0">
                <a:solidFill>
                  <a:schemeClr val="tx1"/>
                </a:solidFill>
              </a:rPr>
              <a:t>materiały </a:t>
            </a:r>
            <a:r>
              <a:rPr lang="pl-PL" sz="9200" dirty="0">
                <a:solidFill>
                  <a:schemeClr val="tx1"/>
                </a:solidFill>
              </a:rPr>
              <a:t>ćwiczeniowe dla klas I­‑III – do wysokości 50 zł na ucznia</a:t>
            </a:r>
            <a:r>
              <a:rPr lang="pl-PL" sz="9200" dirty="0" smtClean="0">
                <a:solidFill>
                  <a:schemeClr val="tx1"/>
                </a:solidFill>
              </a:rPr>
              <a:t>;</a:t>
            </a:r>
          </a:p>
          <a:p>
            <a:pPr marL="400050" lvl="1" indent="0" algn="just">
              <a:buNone/>
            </a:pPr>
            <a:endParaRPr lang="pl-PL" sz="9200" dirty="0">
              <a:solidFill>
                <a:schemeClr val="tx1"/>
              </a:solidFill>
            </a:endParaRPr>
          </a:p>
          <a:p>
            <a:pPr marL="0" indent="0">
              <a:buNone/>
            </a:pPr>
            <a:endParaRPr lang="pl-PL" sz="8000" dirty="0" smtClean="0">
              <a:solidFill>
                <a:srgbClr val="FF0000"/>
              </a:solidFill>
            </a:endParaRPr>
          </a:p>
          <a:p>
            <a:endParaRPr lang="pl-PL" sz="8000" dirty="0" smtClean="0">
              <a:solidFill>
                <a:srgbClr val="FF0000"/>
              </a:solidFill>
            </a:endParaRPr>
          </a:p>
          <a:p>
            <a:endParaRPr lang="pl-PL" sz="6400" dirty="0">
              <a:solidFill>
                <a:srgbClr val="FF0000"/>
              </a:solidFill>
            </a:endParaRPr>
          </a:p>
          <a:p>
            <a:pPr marL="0" indent="0">
              <a:buNone/>
            </a:pPr>
            <a:endParaRPr lang="pl-PL" sz="6400" dirty="0" smtClean="0">
              <a:solidFill>
                <a:srgbClr val="FF0000"/>
              </a:solidFill>
            </a:endParaRPr>
          </a:p>
          <a:p>
            <a:pPr marL="0" indent="0">
              <a:buNone/>
            </a:pPr>
            <a:endParaRPr lang="pl-PL" sz="6400" dirty="0">
              <a:solidFill>
                <a:srgbClr val="FF0000"/>
              </a:solidFill>
            </a:endParaRPr>
          </a:p>
          <a:p>
            <a:endParaRPr lang="pl-PL" sz="6400" dirty="0" smtClean="0">
              <a:solidFill>
                <a:srgbClr val="FF0000"/>
              </a:solidFill>
            </a:endParaRPr>
          </a:p>
          <a:p>
            <a:endParaRPr lang="pl-PL" sz="6400" dirty="0"/>
          </a:p>
          <a:p>
            <a:pPr marL="0" indent="0">
              <a:buNone/>
            </a:pPr>
            <a:r>
              <a:rPr lang="pl-PL" sz="6400" dirty="0" smtClean="0">
                <a:solidFill>
                  <a:srgbClr val="FF0000"/>
                </a:solidFill>
              </a:rPr>
              <a:t> </a:t>
            </a:r>
            <a:endParaRPr lang="pl-PL" sz="6400" dirty="0">
              <a:solidFill>
                <a:srgbClr val="FF0000"/>
              </a:solidFill>
            </a:endParaRPr>
          </a:p>
          <a:p>
            <a:pPr marL="0" indent="0">
              <a:buNone/>
            </a:pPr>
            <a:endParaRPr lang="pl-PL" sz="2600" dirty="0" smtClean="0">
              <a:solidFill>
                <a:srgbClr val="FF0000"/>
              </a:solidFill>
            </a:endParaRPr>
          </a:p>
        </p:txBody>
      </p:sp>
    </p:spTree>
    <p:extLst>
      <p:ext uri="{BB962C8B-B14F-4D97-AF65-F5344CB8AC3E}">
        <p14:creationId xmlns:p14="http://schemas.microsoft.com/office/powerpoint/2010/main" xmlns="" val="576635841"/>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00B0F0"/>
                </a:solidFill>
              </a:rPr>
              <a:t>Projekt ustawy</a:t>
            </a:r>
            <a:r>
              <a:rPr lang="pl-PL" sz="2400" i="1" dirty="0">
                <a:solidFill>
                  <a:srgbClr val="00B0F0"/>
                </a:solidFill>
              </a:rPr>
              <a:t> o zmianie ustawy o systemie oświaty oraz niektórych innych ustaw </a:t>
            </a:r>
            <a:r>
              <a:rPr lang="pl-PL" sz="2400" dirty="0">
                <a:solidFill>
                  <a:srgbClr val="00B0F0"/>
                </a:solidFill>
              </a:rPr>
              <a:t>(</a:t>
            </a:r>
            <a:r>
              <a:rPr lang="pl-PL" sz="2400" u="sng" dirty="0">
                <a:solidFill>
                  <a:srgbClr val="00B0F0"/>
                </a:solidFill>
              </a:rPr>
              <a:t>druk sejmowy 2315</a:t>
            </a:r>
            <a:r>
              <a:rPr lang="pl-PL" sz="2400" dirty="0">
                <a:solidFill>
                  <a:srgbClr val="00B0F0"/>
                </a:solidFill>
              </a:rPr>
              <a:t>)</a:t>
            </a:r>
            <a:endParaRPr lang="pl-PL" sz="2400" i="1" dirty="0">
              <a:solidFill>
                <a:schemeClr val="tx2"/>
              </a:solidFill>
            </a:endParaRPr>
          </a:p>
        </p:txBody>
      </p:sp>
      <p:sp>
        <p:nvSpPr>
          <p:cNvPr id="3" name="Symbol zastępczy zawartości 2"/>
          <p:cNvSpPr>
            <a:spLocks noGrp="1"/>
          </p:cNvSpPr>
          <p:nvPr>
            <p:ph idx="1"/>
          </p:nvPr>
        </p:nvSpPr>
        <p:spPr>
          <a:xfrm>
            <a:off x="395536" y="1412776"/>
            <a:ext cx="8229600" cy="5445224"/>
          </a:xfrm>
        </p:spPr>
        <p:txBody>
          <a:bodyPr>
            <a:normAutofit fontScale="25000" lnSpcReduction="20000"/>
          </a:bodyPr>
          <a:lstStyle/>
          <a:p>
            <a:pPr>
              <a:buFont typeface="Wingdings" panose="05000000000000000000" pitchFamily="2" charset="2"/>
              <a:buChar char="q"/>
            </a:pPr>
            <a:endParaRPr lang="pl-PL" sz="9600" b="1" dirty="0" smtClean="0">
              <a:solidFill>
                <a:schemeClr val="tx1"/>
              </a:solidFill>
            </a:endParaRPr>
          </a:p>
          <a:p>
            <a:pPr>
              <a:buFont typeface="Wingdings" panose="05000000000000000000" pitchFamily="2" charset="2"/>
              <a:buChar char="q"/>
            </a:pPr>
            <a:r>
              <a:rPr lang="pl-PL" sz="9600" b="1" dirty="0" smtClean="0">
                <a:solidFill>
                  <a:schemeClr val="tx1"/>
                </a:solidFill>
              </a:rPr>
              <a:t>Podstawowe </a:t>
            </a:r>
            <a:r>
              <a:rPr lang="pl-PL" sz="9600" b="1" dirty="0">
                <a:solidFill>
                  <a:schemeClr val="tx1"/>
                </a:solidFill>
              </a:rPr>
              <a:t>zasady:</a:t>
            </a:r>
          </a:p>
          <a:p>
            <a:pPr marL="0" indent="0">
              <a:buNone/>
            </a:pPr>
            <a:endParaRPr lang="pl-PL" sz="9600" dirty="0" smtClean="0">
              <a:solidFill>
                <a:schemeClr val="tx1"/>
              </a:solidFill>
            </a:endParaRPr>
          </a:p>
          <a:p>
            <a:pPr lvl="1">
              <a:buFont typeface="Wingdings" panose="05000000000000000000" pitchFamily="2" charset="2"/>
              <a:buChar char="§"/>
            </a:pPr>
            <a:r>
              <a:rPr lang="pl-PL" sz="9200" dirty="0" smtClean="0">
                <a:solidFill>
                  <a:schemeClr val="tx1"/>
                </a:solidFill>
              </a:rPr>
              <a:t>Dotacja </a:t>
            </a:r>
            <a:r>
              <a:rPr lang="pl-PL" sz="9200" dirty="0">
                <a:solidFill>
                  <a:schemeClr val="tx1"/>
                </a:solidFill>
              </a:rPr>
              <a:t>celowa na podręczniki i materiały edukacyjne jest udzielana </a:t>
            </a:r>
            <a:r>
              <a:rPr lang="pl-PL" sz="9200" b="1" dirty="0">
                <a:solidFill>
                  <a:schemeClr val="tx1"/>
                </a:solidFill>
              </a:rPr>
              <a:t>co trzy lata szkolne</a:t>
            </a:r>
            <a:r>
              <a:rPr lang="pl-PL" sz="9200" dirty="0">
                <a:solidFill>
                  <a:schemeClr val="tx1"/>
                </a:solidFill>
              </a:rPr>
              <a:t>, z zastrzeżeniem że jeżeli liczba uczniów w stosunku do roku poprzedniego zwiększy się, to na tych uczniów także przysługuje </a:t>
            </a:r>
            <a:r>
              <a:rPr lang="pl-PL" sz="9200" dirty="0" smtClean="0">
                <a:solidFill>
                  <a:schemeClr val="tx1"/>
                </a:solidFill>
              </a:rPr>
              <a:t>dotacja.</a:t>
            </a:r>
            <a:endParaRPr lang="pl-PL" sz="9200" dirty="0">
              <a:solidFill>
                <a:schemeClr val="tx1"/>
              </a:solidFill>
            </a:endParaRPr>
          </a:p>
          <a:p>
            <a:pPr lvl="1">
              <a:buFont typeface="Wingdings" panose="05000000000000000000" pitchFamily="2" charset="2"/>
              <a:buChar char="§"/>
            </a:pPr>
            <a:r>
              <a:rPr lang="pl-PL" sz="9200" dirty="0" smtClean="0">
                <a:solidFill>
                  <a:schemeClr val="tx1"/>
                </a:solidFill>
              </a:rPr>
              <a:t>Dotacja </a:t>
            </a:r>
            <a:r>
              <a:rPr lang="pl-PL" sz="9200" dirty="0">
                <a:solidFill>
                  <a:schemeClr val="tx1"/>
                </a:solidFill>
              </a:rPr>
              <a:t>celowa </a:t>
            </a:r>
            <a:r>
              <a:rPr lang="pl-PL" sz="9200" dirty="0" smtClean="0">
                <a:solidFill>
                  <a:schemeClr val="tx1"/>
                </a:solidFill>
              </a:rPr>
              <a:t>na materiały ćwiczeniowe jest udzielana </a:t>
            </a:r>
            <a:r>
              <a:rPr lang="pl-PL" sz="9200" b="1" dirty="0" smtClean="0">
                <a:solidFill>
                  <a:schemeClr val="tx1"/>
                </a:solidFill>
              </a:rPr>
              <a:t>co </a:t>
            </a:r>
            <a:r>
              <a:rPr lang="pl-PL" sz="9200" b="1" dirty="0" smtClean="0">
                <a:solidFill>
                  <a:schemeClr val="tx1"/>
                </a:solidFill>
              </a:rPr>
              <a:t>rok.</a:t>
            </a:r>
          </a:p>
          <a:p>
            <a:pPr lvl="1">
              <a:buFont typeface="Wingdings" panose="05000000000000000000" pitchFamily="2" charset="2"/>
              <a:buChar char="§"/>
            </a:pPr>
            <a:r>
              <a:rPr lang="pl-PL" sz="9200" dirty="0" smtClean="0">
                <a:solidFill>
                  <a:schemeClr val="tx1"/>
                </a:solidFill>
              </a:rPr>
              <a:t>Maksymalna </a:t>
            </a:r>
            <a:r>
              <a:rPr lang="pl-PL" sz="9200" dirty="0">
                <a:solidFill>
                  <a:schemeClr val="tx1"/>
                </a:solidFill>
              </a:rPr>
              <a:t>wysokość dotacji celowej jest iloczynem liczby uczniów oraz kwot dotacji na </a:t>
            </a:r>
            <a:r>
              <a:rPr lang="pl-PL" sz="9200" dirty="0" smtClean="0">
                <a:solidFill>
                  <a:schemeClr val="tx1"/>
                </a:solidFill>
              </a:rPr>
              <a:t>ucznia.</a:t>
            </a:r>
          </a:p>
          <a:p>
            <a:pPr lvl="1">
              <a:buFont typeface="Wingdings" panose="05000000000000000000" pitchFamily="2" charset="2"/>
              <a:buChar char="§"/>
            </a:pPr>
            <a:r>
              <a:rPr lang="pl-PL" sz="9200" dirty="0" smtClean="0">
                <a:solidFill>
                  <a:schemeClr val="tx1"/>
                </a:solidFill>
              </a:rPr>
              <a:t>Określone </a:t>
            </a:r>
            <a:r>
              <a:rPr lang="pl-PL" sz="9200" dirty="0">
                <a:solidFill>
                  <a:schemeClr val="tx1"/>
                </a:solidFill>
              </a:rPr>
              <a:t>w ustawie maksymalne kwoty dotacji na ucznia co trzy lata podlegać będą </a:t>
            </a:r>
            <a:r>
              <a:rPr lang="pl-PL" sz="9200" dirty="0" smtClean="0">
                <a:solidFill>
                  <a:schemeClr val="tx1"/>
                </a:solidFill>
              </a:rPr>
              <a:t>weryfikacji.</a:t>
            </a:r>
            <a:endParaRPr lang="pl-PL" sz="9200" dirty="0">
              <a:solidFill>
                <a:schemeClr val="tx1"/>
              </a:solidFill>
            </a:endParaRPr>
          </a:p>
          <a:p>
            <a:pPr marL="400050" lvl="1" indent="0">
              <a:buNone/>
            </a:pPr>
            <a:endParaRPr lang="pl-PL" sz="9200" dirty="0">
              <a:solidFill>
                <a:schemeClr val="tx1"/>
              </a:solidFill>
            </a:endParaRPr>
          </a:p>
          <a:p>
            <a:pPr>
              <a:buFont typeface="Wingdings" panose="05000000000000000000" pitchFamily="2" charset="2"/>
              <a:buChar char="q"/>
            </a:pPr>
            <a:endParaRPr lang="pl-PL" sz="9600" dirty="0">
              <a:solidFill>
                <a:schemeClr val="tx1"/>
              </a:solidFill>
            </a:endParaRPr>
          </a:p>
          <a:p>
            <a:pPr marL="0" indent="0">
              <a:buNone/>
            </a:pPr>
            <a:endParaRPr lang="pl-PL" sz="9600" dirty="0">
              <a:solidFill>
                <a:schemeClr val="tx1"/>
              </a:solidFill>
            </a:endParaRPr>
          </a:p>
          <a:p>
            <a:pPr>
              <a:buFont typeface="Wingdings" panose="05000000000000000000" pitchFamily="2" charset="2"/>
              <a:buChar char="q"/>
            </a:pPr>
            <a:endParaRPr lang="pl-PL" sz="9600" dirty="0">
              <a:solidFill>
                <a:schemeClr val="tx1"/>
              </a:solidFill>
            </a:endParaRPr>
          </a:p>
          <a:p>
            <a:pPr>
              <a:buFont typeface="Wingdings" panose="05000000000000000000" pitchFamily="2" charset="2"/>
              <a:buChar char="q"/>
            </a:pPr>
            <a:endParaRPr lang="pl-PL" sz="9600" dirty="0">
              <a:solidFill>
                <a:schemeClr val="tx1"/>
              </a:solidFill>
            </a:endParaRPr>
          </a:p>
          <a:p>
            <a:endParaRPr lang="pl-PL" sz="8000" dirty="0">
              <a:solidFill>
                <a:schemeClr val="tx1"/>
              </a:solidFill>
            </a:endParaRPr>
          </a:p>
          <a:p>
            <a:pPr>
              <a:buFont typeface="Wingdings" panose="05000000000000000000" pitchFamily="2" charset="2"/>
              <a:buChar char="q"/>
            </a:pPr>
            <a:endParaRPr lang="pl-PL" sz="8000" dirty="0">
              <a:solidFill>
                <a:schemeClr val="tx1"/>
              </a:solidFill>
            </a:endParaRPr>
          </a:p>
          <a:p>
            <a:pPr>
              <a:buFont typeface="Wingdings" panose="05000000000000000000" pitchFamily="2" charset="2"/>
              <a:buChar char="q"/>
            </a:pPr>
            <a:endParaRPr lang="pl-PL" sz="6500" dirty="0" smtClean="0">
              <a:solidFill>
                <a:schemeClr val="tx1"/>
              </a:solidFill>
            </a:endParaRPr>
          </a:p>
          <a:p>
            <a:pPr>
              <a:buFont typeface="Wingdings" panose="05000000000000000000" pitchFamily="2" charset="2"/>
              <a:buChar char="q"/>
            </a:pPr>
            <a:endParaRPr lang="pl-PL" sz="6500" dirty="0"/>
          </a:p>
          <a:p>
            <a:pPr marL="0" indent="0">
              <a:buNone/>
            </a:pPr>
            <a:r>
              <a:rPr lang="pl-PL" sz="6400" dirty="0" smtClean="0">
                <a:solidFill>
                  <a:srgbClr val="FF0000"/>
                </a:solidFill>
              </a:rPr>
              <a:t> </a:t>
            </a:r>
            <a:endParaRPr lang="pl-PL" sz="6400" dirty="0">
              <a:solidFill>
                <a:srgbClr val="FF0000"/>
              </a:solidFill>
            </a:endParaRPr>
          </a:p>
          <a:p>
            <a:pPr marL="0" indent="0">
              <a:buNone/>
            </a:pPr>
            <a:endParaRPr lang="pl-PL" sz="2600" dirty="0" smtClean="0">
              <a:solidFill>
                <a:srgbClr val="FF0000"/>
              </a:solidFill>
            </a:endParaRPr>
          </a:p>
        </p:txBody>
      </p:sp>
    </p:spTree>
    <p:extLst>
      <p:ext uri="{BB962C8B-B14F-4D97-AF65-F5344CB8AC3E}">
        <p14:creationId xmlns:p14="http://schemas.microsoft.com/office/powerpoint/2010/main" xmlns="" val="1218921759"/>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00B0F0"/>
                </a:solidFill>
              </a:rPr>
              <a:t>Projekt ustawy</a:t>
            </a:r>
            <a:r>
              <a:rPr lang="pl-PL" sz="2400" i="1" dirty="0">
                <a:solidFill>
                  <a:srgbClr val="00B0F0"/>
                </a:solidFill>
              </a:rPr>
              <a:t> o zmianie ustawy o systemie oświaty oraz niektórych innych ustaw </a:t>
            </a:r>
            <a:r>
              <a:rPr lang="pl-PL" sz="2400" dirty="0">
                <a:solidFill>
                  <a:srgbClr val="00B0F0"/>
                </a:solidFill>
              </a:rPr>
              <a:t>(</a:t>
            </a:r>
            <a:r>
              <a:rPr lang="pl-PL" sz="2400" u="sng" dirty="0">
                <a:solidFill>
                  <a:srgbClr val="00B0F0"/>
                </a:solidFill>
              </a:rPr>
              <a:t>druk sejmowy 2315</a:t>
            </a:r>
            <a:r>
              <a:rPr lang="pl-PL" sz="2400" dirty="0">
                <a:solidFill>
                  <a:srgbClr val="00B0F0"/>
                </a:solidFill>
              </a:rPr>
              <a:t>)</a:t>
            </a:r>
            <a:endParaRPr lang="pl-PL" sz="2400" i="1" dirty="0">
              <a:solidFill>
                <a:schemeClr val="tx2"/>
              </a:solidFill>
            </a:endParaRPr>
          </a:p>
        </p:txBody>
      </p:sp>
      <p:sp>
        <p:nvSpPr>
          <p:cNvPr id="3" name="Symbol zastępczy zawartości 2"/>
          <p:cNvSpPr>
            <a:spLocks noGrp="1"/>
          </p:cNvSpPr>
          <p:nvPr>
            <p:ph idx="1"/>
          </p:nvPr>
        </p:nvSpPr>
        <p:spPr>
          <a:xfrm>
            <a:off x="395536" y="1412776"/>
            <a:ext cx="8229600" cy="4968552"/>
          </a:xfrm>
        </p:spPr>
        <p:txBody>
          <a:bodyPr>
            <a:normAutofit fontScale="25000" lnSpcReduction="20000"/>
          </a:bodyPr>
          <a:lstStyle/>
          <a:p>
            <a:pPr>
              <a:buFont typeface="Wingdings" panose="05000000000000000000" pitchFamily="2" charset="2"/>
              <a:buChar char="q"/>
            </a:pPr>
            <a:endParaRPr lang="pl-PL" sz="8000" dirty="0" smtClean="0">
              <a:solidFill>
                <a:schemeClr val="tx1"/>
              </a:solidFill>
            </a:endParaRPr>
          </a:p>
          <a:p>
            <a:pPr>
              <a:buFont typeface="Wingdings" panose="05000000000000000000" pitchFamily="2" charset="2"/>
              <a:buChar char="q"/>
            </a:pPr>
            <a:r>
              <a:rPr lang="pl-PL" sz="9600" b="1" dirty="0">
                <a:solidFill>
                  <a:schemeClr val="tx1"/>
                </a:solidFill>
              </a:rPr>
              <a:t>Dodatkowy komplet podręczników </a:t>
            </a:r>
            <a:endParaRPr lang="pl-PL" sz="9600" b="1" dirty="0" smtClean="0">
              <a:solidFill>
                <a:schemeClr val="tx1"/>
              </a:solidFill>
            </a:endParaRPr>
          </a:p>
          <a:p>
            <a:pPr marL="0" indent="0">
              <a:buNone/>
            </a:pPr>
            <a:endParaRPr lang="pl-PL" sz="7400" dirty="0">
              <a:solidFill>
                <a:schemeClr val="tx1"/>
              </a:solidFill>
            </a:endParaRPr>
          </a:p>
          <a:p>
            <a:pPr lvl="1" algn="just">
              <a:buFont typeface="Wingdings" panose="05000000000000000000" pitchFamily="2" charset="2"/>
              <a:buChar char="§"/>
            </a:pPr>
            <a:r>
              <a:rPr lang="pl-PL" sz="8000" dirty="0">
                <a:solidFill>
                  <a:schemeClr val="tx1"/>
                </a:solidFill>
              </a:rPr>
              <a:t>Założono, że raz na trzy lata (zgodnie z harmonogramem udzielania dotacji celowej) dla każdego oddziału klasowego, ze środków dotacji celowej, będzie zakupiony dodatkowy komplet </a:t>
            </a:r>
            <a:r>
              <a:rPr lang="pl-PL" sz="8000" dirty="0" smtClean="0">
                <a:solidFill>
                  <a:schemeClr val="tx1"/>
                </a:solidFill>
              </a:rPr>
              <a:t>podręczników</a:t>
            </a:r>
            <a:r>
              <a:rPr lang="pl-PL" sz="8000" dirty="0" smtClean="0">
                <a:solidFill>
                  <a:schemeClr val="tx1"/>
                </a:solidFill>
              </a:rPr>
              <a:t>.</a:t>
            </a:r>
            <a:endParaRPr lang="pl-PL" sz="8000" dirty="0" smtClean="0">
              <a:solidFill>
                <a:schemeClr val="tx1"/>
              </a:solidFill>
            </a:endParaRPr>
          </a:p>
          <a:p>
            <a:pPr lvl="1" algn="just">
              <a:buFont typeface="Wingdings" panose="05000000000000000000" pitchFamily="2" charset="2"/>
              <a:buChar char="§"/>
            </a:pPr>
            <a:r>
              <a:rPr lang="pl-PL" sz="8000" dirty="0" smtClean="0">
                <a:solidFill>
                  <a:schemeClr val="tx1"/>
                </a:solidFill>
              </a:rPr>
              <a:t>Komplet </a:t>
            </a:r>
            <a:r>
              <a:rPr lang="pl-PL" sz="8000" dirty="0">
                <a:solidFill>
                  <a:schemeClr val="tx1"/>
                </a:solidFill>
              </a:rPr>
              <a:t>ten będzie na wyposażeniu biblioteki szkolnej i będzie używany w przypadku zagubienia lub zniszczenia podręcznika przez ucznia, zanim, wykorzystując przewidziane procedury, zakupiony zostanie docelowy podręcznik dla </a:t>
            </a:r>
            <a:r>
              <a:rPr lang="pl-PL" sz="8000" dirty="0" smtClean="0">
                <a:solidFill>
                  <a:schemeClr val="tx1"/>
                </a:solidFill>
              </a:rPr>
              <a:t>ucznia. </a:t>
            </a:r>
          </a:p>
          <a:p>
            <a:pPr lvl="1" algn="just">
              <a:buFont typeface="Wingdings" panose="05000000000000000000" pitchFamily="2" charset="2"/>
              <a:buChar char="§"/>
            </a:pPr>
            <a:r>
              <a:rPr lang="pl-PL" sz="8000" dirty="0" smtClean="0">
                <a:solidFill>
                  <a:schemeClr val="tx1"/>
                </a:solidFill>
              </a:rPr>
              <a:t>Komplet </a:t>
            </a:r>
            <a:r>
              <a:rPr lang="pl-PL" sz="8000" dirty="0">
                <a:solidFill>
                  <a:schemeClr val="tx1"/>
                </a:solidFill>
              </a:rPr>
              <a:t>ten będzie mógł być również wykorzystywany do czasu zakupu przez szkołę podręczników dla ucznia, który przybył do szkoły w trakcie roku </a:t>
            </a:r>
            <a:r>
              <a:rPr lang="pl-PL" sz="8000" dirty="0" smtClean="0">
                <a:solidFill>
                  <a:schemeClr val="tx1"/>
                </a:solidFill>
              </a:rPr>
              <a:t>szkolnego.</a:t>
            </a:r>
          </a:p>
          <a:p>
            <a:pPr lvl="1" algn="just">
              <a:buFont typeface="Wingdings" panose="05000000000000000000" pitchFamily="2" charset="2"/>
              <a:buChar char="§"/>
            </a:pPr>
            <a:r>
              <a:rPr lang="pl-PL" sz="8000" dirty="0" smtClean="0">
                <a:solidFill>
                  <a:schemeClr val="tx1"/>
                </a:solidFill>
              </a:rPr>
              <a:t>W przypadku zniszczenia lub zagubienia podręcznika </a:t>
            </a:r>
            <a:r>
              <a:rPr lang="pl-PL" sz="8000" dirty="0" smtClean="0">
                <a:solidFill>
                  <a:schemeClr val="tx1"/>
                </a:solidFill>
              </a:rPr>
              <a:t>rodzic </a:t>
            </a:r>
            <a:r>
              <a:rPr lang="pl-PL" sz="8000" dirty="0" smtClean="0">
                <a:solidFill>
                  <a:schemeClr val="tx1"/>
                </a:solidFill>
              </a:rPr>
              <a:t>ponosi odpowiedzialność finansową</a:t>
            </a:r>
            <a:endParaRPr lang="pl-PL" sz="8000" dirty="0">
              <a:solidFill>
                <a:schemeClr val="tx1"/>
              </a:solidFill>
            </a:endParaRPr>
          </a:p>
          <a:p>
            <a:pPr marL="457200" lvl="1" indent="0">
              <a:buNone/>
            </a:pPr>
            <a:endParaRPr lang="pl-PL" sz="7400" dirty="0" smtClean="0">
              <a:solidFill>
                <a:schemeClr val="tx1"/>
              </a:solidFill>
            </a:endParaRPr>
          </a:p>
          <a:p>
            <a:pPr lvl="1">
              <a:buFont typeface="Wingdings" panose="05000000000000000000" pitchFamily="2" charset="2"/>
              <a:buChar char="§"/>
            </a:pPr>
            <a:endParaRPr lang="pl-PL" sz="7400" dirty="0" smtClean="0">
              <a:solidFill>
                <a:schemeClr val="tx1"/>
              </a:solidFill>
            </a:endParaRPr>
          </a:p>
          <a:p>
            <a:pPr>
              <a:buFont typeface="Wingdings" panose="05000000000000000000" pitchFamily="2" charset="2"/>
              <a:buChar char="q"/>
            </a:pPr>
            <a:endParaRPr lang="pl-PL" sz="7400" dirty="0" smtClean="0"/>
          </a:p>
          <a:p>
            <a:pPr marL="0" indent="0">
              <a:buNone/>
            </a:pPr>
            <a:r>
              <a:rPr lang="pl-PL" sz="7400" dirty="0" smtClean="0">
                <a:solidFill>
                  <a:srgbClr val="FF0000"/>
                </a:solidFill>
              </a:rPr>
              <a:t> </a:t>
            </a:r>
            <a:endParaRPr lang="pl-PL" sz="7400" dirty="0">
              <a:solidFill>
                <a:srgbClr val="FF0000"/>
              </a:solidFill>
            </a:endParaRPr>
          </a:p>
          <a:p>
            <a:pPr marL="0" indent="0">
              <a:buNone/>
            </a:pPr>
            <a:endParaRPr lang="pl-PL" sz="2600" dirty="0" smtClean="0">
              <a:solidFill>
                <a:srgbClr val="FF0000"/>
              </a:solidFill>
            </a:endParaRPr>
          </a:p>
        </p:txBody>
      </p:sp>
    </p:spTree>
    <p:extLst>
      <p:ext uri="{BB962C8B-B14F-4D97-AF65-F5344CB8AC3E}">
        <p14:creationId xmlns:p14="http://schemas.microsoft.com/office/powerpoint/2010/main" xmlns="" val="3970965274"/>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39552" y="332656"/>
            <a:ext cx="8064896" cy="6432530"/>
          </a:xfrm>
          <a:prstGeom prst="rect">
            <a:avLst/>
          </a:prstGeom>
          <a:noFill/>
        </p:spPr>
        <p:txBody>
          <a:bodyPr wrap="square" rtlCol="0">
            <a:spAutoFit/>
          </a:bodyPr>
          <a:lstStyle/>
          <a:p>
            <a:r>
              <a:rPr lang="pl-PL" sz="2400" b="1" dirty="0"/>
              <a:t>Lista rzeczy niezbędnych do klasy I Szkoły Podstawowej Nr 1 w Nowogardzie  </a:t>
            </a:r>
            <a:r>
              <a:rPr lang="pl-PL" sz="2400" b="1" dirty="0" smtClean="0"/>
              <a:t> </a:t>
            </a:r>
            <a:r>
              <a:rPr lang="pl-PL" sz="2400" b="1" dirty="0"/>
              <a:t>w roku szkolnym 2014/2015</a:t>
            </a:r>
            <a:endParaRPr lang="pl-PL" sz="2400" dirty="0"/>
          </a:p>
          <a:p>
            <a:pPr lvl="0"/>
            <a:endParaRPr lang="pl-PL" sz="2000" dirty="0" smtClean="0"/>
          </a:p>
          <a:p>
            <a:pPr marL="342900" lvl="0" indent="-342900">
              <a:buFont typeface="Arial" panose="020B0604020202020204" pitchFamily="34" charset="0"/>
              <a:buChar char="•"/>
            </a:pPr>
            <a:r>
              <a:rPr lang="pl-PL" sz="2000" dirty="0" smtClean="0"/>
              <a:t>zeszyt </a:t>
            </a:r>
            <a:r>
              <a:rPr lang="pl-PL" sz="2000" dirty="0"/>
              <a:t>- w cienkie trzy  linie (czerwone i niebieskie), w kratkę, zeszyt do korespondencji gładki lub w kratkę.</a:t>
            </a:r>
          </a:p>
          <a:p>
            <a:pPr marL="342900" lvl="0" indent="-342900">
              <a:buFont typeface="Arial" panose="020B0604020202020204" pitchFamily="34" charset="0"/>
              <a:buChar char="•"/>
            </a:pPr>
            <a:r>
              <a:rPr lang="pl-PL" sz="2000" dirty="0"/>
              <a:t> plecak/tornister</a:t>
            </a:r>
          </a:p>
          <a:p>
            <a:pPr marL="342900" lvl="0" indent="-342900">
              <a:buFont typeface="Arial" panose="020B0604020202020204" pitchFamily="34" charset="0"/>
              <a:buChar char="•"/>
            </a:pPr>
            <a:r>
              <a:rPr lang="pl-PL" sz="2000" dirty="0"/>
              <a:t>śniadaniówka + bidon</a:t>
            </a:r>
          </a:p>
          <a:p>
            <a:pPr marL="342900" lvl="0" indent="-342900">
              <a:buFont typeface="Arial" panose="020B0604020202020204" pitchFamily="34" charset="0"/>
              <a:buChar char="•"/>
            </a:pPr>
            <a:r>
              <a:rPr lang="pl-PL" sz="2000" dirty="0"/>
              <a:t>piórnik </a:t>
            </a:r>
          </a:p>
          <a:p>
            <a:pPr marL="342900" lvl="0" indent="-342900">
              <a:buFont typeface="Arial" panose="020B0604020202020204" pitchFamily="34" charset="0"/>
              <a:buChar char="•"/>
            </a:pPr>
            <a:r>
              <a:rPr lang="pl-PL" sz="2000" dirty="0"/>
              <a:t>2 ołówki miękkie</a:t>
            </a:r>
          </a:p>
          <a:p>
            <a:pPr marL="342900" lvl="0" indent="-342900">
              <a:buFont typeface="Arial" panose="020B0604020202020204" pitchFamily="34" charset="0"/>
              <a:buChar char="•"/>
            </a:pPr>
            <a:r>
              <a:rPr lang="pl-PL" sz="2000" dirty="0"/>
              <a:t>temperówka z pojemniczkiem</a:t>
            </a:r>
          </a:p>
          <a:p>
            <a:pPr marL="342900" lvl="0" indent="-342900">
              <a:buFont typeface="Arial" panose="020B0604020202020204" pitchFamily="34" charset="0"/>
              <a:buChar char="•"/>
            </a:pPr>
            <a:r>
              <a:rPr lang="pl-PL" sz="2000" dirty="0"/>
              <a:t>gumka</a:t>
            </a:r>
          </a:p>
          <a:p>
            <a:pPr marL="342900" lvl="0" indent="-342900">
              <a:buFont typeface="Arial" panose="020B0604020202020204" pitchFamily="34" charset="0"/>
              <a:buChar char="•"/>
            </a:pPr>
            <a:r>
              <a:rPr lang="pl-PL" sz="2000" dirty="0"/>
              <a:t>klej w sztyfcie</a:t>
            </a:r>
          </a:p>
          <a:p>
            <a:pPr marL="342900" lvl="0" indent="-342900">
              <a:buFont typeface="Arial" panose="020B0604020202020204" pitchFamily="34" charset="0"/>
              <a:buChar char="•"/>
            </a:pPr>
            <a:r>
              <a:rPr lang="pl-PL" sz="2000" dirty="0"/>
              <a:t>nożyczki z zaokrąglonymi końcami</a:t>
            </a:r>
          </a:p>
          <a:p>
            <a:pPr marL="342900" lvl="0" indent="-342900">
              <a:buFont typeface="Arial" panose="020B0604020202020204" pitchFamily="34" charset="0"/>
              <a:buChar char="•"/>
            </a:pPr>
            <a:r>
              <a:rPr lang="pl-PL" sz="2000" dirty="0"/>
              <a:t>kredki ołówkowe i świecowe</a:t>
            </a:r>
          </a:p>
          <a:p>
            <a:pPr marL="342900" lvl="0" indent="-342900">
              <a:buFont typeface="Arial" panose="020B0604020202020204" pitchFamily="34" charset="0"/>
              <a:buChar char="•"/>
            </a:pPr>
            <a:r>
              <a:rPr lang="pl-PL" sz="2000" dirty="0"/>
              <a:t>farby plakatowe( 12 kolorów) + 2 pędzle o różnej grubości</a:t>
            </a:r>
            <a:r>
              <a:rPr lang="pl-PL" sz="2000" dirty="0" smtClean="0"/>
              <a:t>, kubek </a:t>
            </a:r>
            <a:r>
              <a:rPr lang="pl-PL" sz="2000" dirty="0"/>
              <a:t>na wodę</a:t>
            </a:r>
          </a:p>
          <a:p>
            <a:pPr marL="342900" lvl="0" indent="-342900">
              <a:buFont typeface="Arial" panose="020B0604020202020204" pitchFamily="34" charset="0"/>
              <a:buChar char="•"/>
            </a:pPr>
            <a:r>
              <a:rPr lang="pl-PL" sz="2000" dirty="0"/>
              <a:t>mazaki</a:t>
            </a:r>
          </a:p>
          <a:p>
            <a:pPr marL="342900" lvl="0" indent="-342900">
              <a:buFont typeface="Arial" panose="020B0604020202020204" pitchFamily="34" charset="0"/>
              <a:buChar char="•"/>
            </a:pPr>
            <a:r>
              <a:rPr lang="pl-PL" sz="2000" dirty="0"/>
              <a:t>blok rysunkowy biały i kolorowy</a:t>
            </a:r>
          </a:p>
          <a:p>
            <a:pPr marL="342900" lvl="0" indent="-342900">
              <a:buFont typeface="Arial" panose="020B0604020202020204" pitchFamily="34" charset="0"/>
              <a:buChar char="•"/>
            </a:pPr>
            <a:r>
              <a:rPr lang="pl-PL" sz="2000" dirty="0"/>
              <a:t>blok techniczny biały i kolorowy</a:t>
            </a:r>
          </a:p>
        </p:txBody>
      </p:sp>
    </p:spTree>
    <p:extLst>
      <p:ext uri="{BB962C8B-B14F-4D97-AF65-F5344CB8AC3E}">
        <p14:creationId xmlns:p14="http://schemas.microsoft.com/office/powerpoint/2010/main" xmlns="" val="3108663300"/>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3528" y="404664"/>
            <a:ext cx="8640960" cy="4585871"/>
          </a:xfrm>
          <a:prstGeom prst="rect">
            <a:avLst/>
          </a:prstGeom>
          <a:noFill/>
        </p:spPr>
        <p:txBody>
          <a:bodyPr wrap="square" rtlCol="0">
            <a:spAutoFit/>
          </a:bodyPr>
          <a:lstStyle/>
          <a:p>
            <a:pPr marL="342900" lvl="0" indent="-342900">
              <a:buFont typeface="Arial" panose="020B0604020202020204" pitchFamily="34" charset="0"/>
              <a:buChar char="•"/>
            </a:pPr>
            <a:endParaRPr lang="pl-PL" sz="2000" dirty="0" smtClean="0"/>
          </a:p>
          <a:p>
            <a:pPr marL="342900" lvl="0" indent="-342900">
              <a:buFont typeface="Arial" panose="020B0604020202020204" pitchFamily="34" charset="0"/>
              <a:buChar char="•"/>
            </a:pPr>
            <a:endParaRPr lang="pl-PL" sz="2000" dirty="0"/>
          </a:p>
          <a:p>
            <a:pPr marL="342900" lvl="0" indent="-342900">
              <a:buFont typeface="Arial" panose="020B0604020202020204" pitchFamily="34" charset="0"/>
              <a:buChar char="•"/>
            </a:pPr>
            <a:r>
              <a:rPr lang="pl-PL" sz="2000" dirty="0" smtClean="0"/>
              <a:t>papier </a:t>
            </a:r>
            <a:r>
              <a:rPr lang="pl-PL" sz="2000" dirty="0"/>
              <a:t>kolorowy (wycinanki)</a:t>
            </a:r>
          </a:p>
          <a:p>
            <a:pPr marL="342900" lvl="0" indent="-342900">
              <a:buFont typeface="Arial" panose="020B0604020202020204" pitchFamily="34" charset="0"/>
              <a:buChar char="•"/>
            </a:pPr>
            <a:r>
              <a:rPr lang="pl-PL" sz="2000" dirty="0"/>
              <a:t>plastelina</a:t>
            </a:r>
          </a:p>
          <a:p>
            <a:pPr marL="342900" lvl="0" indent="-342900">
              <a:buFont typeface="Arial" panose="020B0604020202020204" pitchFamily="34" charset="0"/>
              <a:buChar char="•"/>
            </a:pPr>
            <a:r>
              <a:rPr lang="pl-PL" sz="2000" dirty="0"/>
              <a:t>2 teczki z gumką (na prace plastyczne)</a:t>
            </a:r>
          </a:p>
          <a:p>
            <a:pPr marL="342900" lvl="0" indent="-342900">
              <a:buFont typeface="Arial" panose="020B0604020202020204" pitchFamily="34" charset="0"/>
              <a:buChar char="•"/>
            </a:pPr>
            <a:r>
              <a:rPr lang="pl-PL" sz="2000" dirty="0"/>
              <a:t>strój gimnastyczny (granatowe spodenki, biała koszulka, buty sportowe najlepiej na białej podeszwie, dres na chłodniejsze dni, worek)</a:t>
            </a:r>
          </a:p>
          <a:p>
            <a:pPr marL="342900" lvl="0" indent="-342900">
              <a:buFont typeface="Arial" panose="020B0604020202020204" pitchFamily="34" charset="0"/>
              <a:buChar char="•"/>
            </a:pPr>
            <a:r>
              <a:rPr lang="pl-PL" sz="2000" dirty="0"/>
              <a:t>obuwie zmienne + worek</a:t>
            </a:r>
          </a:p>
          <a:p>
            <a:pPr marL="342900" lvl="0" indent="-342900">
              <a:buFont typeface="Arial" panose="020B0604020202020204" pitchFamily="34" charset="0"/>
              <a:buChar char="•"/>
            </a:pPr>
            <a:r>
              <a:rPr lang="pl-PL" sz="2000" dirty="0"/>
              <a:t>strój galowy: granatowe lub czarne spodnie/spódniczka, biała koszula/ bluzka  na rozpoczęcie roku szkolnego oraz uroczystości szkolne</a:t>
            </a:r>
          </a:p>
          <a:p>
            <a:pPr marL="342900" lvl="0" indent="-342900">
              <a:buFont typeface="Arial" panose="020B0604020202020204" pitchFamily="34" charset="0"/>
              <a:buChar char="•"/>
            </a:pPr>
            <a:r>
              <a:rPr lang="pl-PL" sz="2000" dirty="0"/>
              <a:t>zdjęcie do legitymacji szkolnej</a:t>
            </a:r>
          </a:p>
          <a:p>
            <a:endParaRPr lang="pl-PL" b="1" dirty="0" smtClean="0"/>
          </a:p>
          <a:p>
            <a:endParaRPr lang="pl-PL" b="1" dirty="0"/>
          </a:p>
          <a:p>
            <a:endParaRPr lang="pl-PL" b="1" dirty="0" smtClean="0"/>
          </a:p>
          <a:p>
            <a:r>
              <a:rPr lang="pl-PL" b="1" dirty="0" smtClean="0"/>
              <a:t>	WSZYSTKO </a:t>
            </a:r>
            <a:r>
              <a:rPr lang="pl-PL" b="1" dirty="0"/>
              <a:t>PROSZĘ PODPISAĆ IMIENIEM I NAZWISKIEM DZIECKA</a:t>
            </a:r>
            <a:endParaRPr lang="pl-PL" dirty="0"/>
          </a:p>
        </p:txBody>
      </p:sp>
    </p:spTree>
    <p:extLst>
      <p:ext uri="{BB962C8B-B14F-4D97-AF65-F5344CB8AC3E}">
        <p14:creationId xmlns:p14="http://schemas.microsoft.com/office/powerpoint/2010/main" xmlns="" val="1844227380"/>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14348" y="357166"/>
            <a:ext cx="7286676" cy="646331"/>
          </a:xfrm>
          <a:prstGeom prst="rect">
            <a:avLst/>
          </a:prstGeom>
          <a:noFill/>
        </p:spPr>
        <p:txBody>
          <a:bodyPr wrap="square" rtlCol="0">
            <a:spAutoFit/>
          </a:bodyPr>
          <a:lstStyle/>
          <a:p>
            <a:pPr algn="ctr"/>
            <a:r>
              <a:rPr lang="pl-PL" sz="3600" dirty="0" smtClean="0"/>
              <a:t>Dziękujemy za uwagę</a:t>
            </a:r>
            <a:endParaRPr lang="pl-PL" sz="3600" dirty="0"/>
          </a:p>
        </p:txBody>
      </p:sp>
      <p:sp>
        <p:nvSpPr>
          <p:cNvPr id="3" name="pole tekstowe 2"/>
          <p:cNvSpPr txBox="1"/>
          <p:nvPr/>
        </p:nvSpPr>
        <p:spPr>
          <a:xfrm>
            <a:off x="1500166" y="2786058"/>
            <a:ext cx="5500726" cy="369332"/>
          </a:xfrm>
          <a:prstGeom prst="rect">
            <a:avLst/>
          </a:prstGeom>
          <a:noFill/>
        </p:spPr>
        <p:txBody>
          <a:bodyPr wrap="square" rtlCol="0">
            <a:spAutoFit/>
          </a:bodyPr>
          <a:lstStyle/>
          <a:p>
            <a:endParaRPr lang="pl-PL" dirty="0"/>
          </a:p>
        </p:txBody>
      </p:sp>
      <p:pic>
        <p:nvPicPr>
          <p:cNvPr id="4" name="Obraz 3" descr="kosciuszko_logo"/>
          <p:cNvPicPr/>
          <p:nvPr/>
        </p:nvPicPr>
        <p:blipFill>
          <a:blip r:embed="rId2" cstate="print"/>
          <a:srcRect/>
          <a:stretch>
            <a:fillRect/>
          </a:stretch>
        </p:blipFill>
        <p:spPr bwMode="auto">
          <a:xfrm>
            <a:off x="2267744" y="1340768"/>
            <a:ext cx="4896544" cy="4968552"/>
          </a:xfrm>
          <a:prstGeom prst="rect">
            <a:avLst/>
          </a:prstGeom>
          <a:noFill/>
          <a:ln w="9525">
            <a:noFill/>
            <a:miter lim="800000"/>
            <a:headEnd/>
            <a:tailEnd/>
          </a:ln>
        </p:spPr>
      </p:pic>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000" dirty="0" smtClean="0">
                <a:solidFill>
                  <a:srgbClr val="00B0F0"/>
                </a:solidFill>
              </a:rPr>
              <a:t>Plan prezentacji </a:t>
            </a:r>
            <a:endParaRPr lang="pl-PL" sz="3000" dirty="0">
              <a:solidFill>
                <a:srgbClr val="00B0F0"/>
              </a:solidFill>
            </a:endParaRPr>
          </a:p>
        </p:txBody>
      </p:sp>
      <p:sp>
        <p:nvSpPr>
          <p:cNvPr id="3" name="Symbol zastępczy zawartości 2"/>
          <p:cNvSpPr>
            <a:spLocks noGrp="1"/>
          </p:cNvSpPr>
          <p:nvPr>
            <p:ph idx="1"/>
          </p:nvPr>
        </p:nvSpPr>
        <p:spPr/>
        <p:txBody>
          <a:bodyPr>
            <a:normAutofit/>
          </a:bodyPr>
          <a:lstStyle/>
          <a:p>
            <a:pPr lvl="0">
              <a:buFont typeface="Wingdings" panose="05000000000000000000" pitchFamily="2" charset="2"/>
              <a:buChar char="q"/>
            </a:pPr>
            <a:r>
              <a:rPr lang="pl-PL" dirty="0" smtClean="0">
                <a:solidFill>
                  <a:schemeClr val="tx1"/>
                </a:solidFill>
              </a:rPr>
              <a:t>Zmiany wprowadzone </a:t>
            </a:r>
            <a:r>
              <a:rPr lang="pl-PL" b="1" i="1" dirty="0" smtClean="0">
                <a:solidFill>
                  <a:schemeClr val="tx1"/>
                </a:solidFill>
              </a:rPr>
              <a:t>ustawą z </a:t>
            </a:r>
            <a:r>
              <a:rPr lang="pl-PL" b="1" i="1" dirty="0">
                <a:solidFill>
                  <a:schemeClr val="tx1"/>
                </a:solidFill>
              </a:rPr>
              <a:t>dnia 21 lutego 2014 r. </a:t>
            </a:r>
            <a:r>
              <a:rPr lang="pl-PL" i="1" dirty="0" smtClean="0">
                <a:solidFill>
                  <a:schemeClr val="tx1"/>
                </a:solidFill>
              </a:rPr>
              <a:t/>
            </a:r>
            <a:br>
              <a:rPr lang="pl-PL" i="1" dirty="0" smtClean="0">
                <a:solidFill>
                  <a:schemeClr val="tx1"/>
                </a:solidFill>
              </a:rPr>
            </a:br>
            <a:r>
              <a:rPr lang="pl-PL" i="1" dirty="0" smtClean="0">
                <a:solidFill>
                  <a:schemeClr val="tx1"/>
                </a:solidFill>
              </a:rPr>
              <a:t>o </a:t>
            </a:r>
            <a:r>
              <a:rPr lang="pl-PL" i="1" dirty="0">
                <a:solidFill>
                  <a:schemeClr val="tx1"/>
                </a:solidFill>
              </a:rPr>
              <a:t>zmianie ustawy </a:t>
            </a:r>
            <a:r>
              <a:rPr lang="pl-PL" i="1" dirty="0" smtClean="0">
                <a:solidFill>
                  <a:schemeClr val="tx1"/>
                </a:solidFill>
              </a:rPr>
              <a:t>o </a:t>
            </a:r>
            <a:r>
              <a:rPr lang="pl-PL" i="1" dirty="0">
                <a:solidFill>
                  <a:schemeClr val="tx1"/>
                </a:solidFill>
              </a:rPr>
              <a:t>systemie </a:t>
            </a:r>
            <a:r>
              <a:rPr lang="pl-PL" i="1" dirty="0" smtClean="0">
                <a:solidFill>
                  <a:schemeClr val="tx1"/>
                </a:solidFill>
              </a:rPr>
              <a:t>oświaty. </a:t>
            </a:r>
          </a:p>
          <a:p>
            <a:pPr marL="0" lvl="0" indent="0">
              <a:buNone/>
            </a:pPr>
            <a:r>
              <a:rPr lang="pl-PL" dirty="0" smtClean="0">
                <a:solidFill>
                  <a:schemeClr val="tx1"/>
                </a:solidFill>
              </a:rPr>
              <a:t>     (tzw. mała ustawa podręcznikowa)</a:t>
            </a:r>
          </a:p>
          <a:p>
            <a:pPr marL="0" lvl="0" indent="0">
              <a:buNone/>
            </a:pPr>
            <a:endParaRPr lang="pl-PL" dirty="0" smtClean="0">
              <a:solidFill>
                <a:schemeClr val="tx1"/>
              </a:solidFill>
            </a:endParaRPr>
          </a:p>
          <a:p>
            <a:pPr>
              <a:buFont typeface="Wingdings" panose="05000000000000000000" pitchFamily="2" charset="2"/>
              <a:buChar char="q"/>
            </a:pPr>
            <a:r>
              <a:rPr lang="pl-PL" dirty="0">
                <a:solidFill>
                  <a:schemeClr val="tx1"/>
                </a:solidFill>
              </a:rPr>
              <a:t>Zmiany planowane </a:t>
            </a:r>
            <a:r>
              <a:rPr lang="pl-PL" b="1" dirty="0">
                <a:solidFill>
                  <a:schemeClr val="tx1"/>
                </a:solidFill>
              </a:rPr>
              <a:t>w projekcie </a:t>
            </a:r>
            <a:r>
              <a:rPr lang="pl-PL" i="1" dirty="0">
                <a:solidFill>
                  <a:schemeClr val="tx1"/>
                </a:solidFill>
              </a:rPr>
              <a:t>ustawy o zmianie ustawy </a:t>
            </a:r>
            <a:r>
              <a:rPr lang="pl-PL" i="1" dirty="0" smtClean="0">
                <a:solidFill>
                  <a:schemeClr val="tx1"/>
                </a:solidFill>
              </a:rPr>
              <a:t>o </a:t>
            </a:r>
            <a:r>
              <a:rPr lang="pl-PL" i="1" dirty="0">
                <a:solidFill>
                  <a:schemeClr val="tx1"/>
                </a:solidFill>
              </a:rPr>
              <a:t>systemie oświaty oraz niektórych innych </a:t>
            </a:r>
            <a:r>
              <a:rPr lang="pl-PL" i="1" dirty="0" smtClean="0">
                <a:solidFill>
                  <a:schemeClr val="tx1"/>
                </a:solidFill>
              </a:rPr>
              <a:t>ustaw.</a:t>
            </a:r>
          </a:p>
          <a:p>
            <a:pPr marL="0" indent="0">
              <a:buNone/>
            </a:pPr>
            <a:r>
              <a:rPr lang="pl-PL" dirty="0" smtClean="0">
                <a:solidFill>
                  <a:schemeClr val="tx1"/>
                </a:solidFill>
              </a:rPr>
              <a:t>     (tzw. duża ustawa podręcznikowa)</a:t>
            </a:r>
          </a:p>
          <a:p>
            <a:pPr marL="0" indent="0">
              <a:buNone/>
            </a:pPr>
            <a:endParaRPr lang="pl-PL" i="1" dirty="0" smtClean="0">
              <a:solidFill>
                <a:schemeClr val="tx1"/>
              </a:solidFill>
            </a:endParaRPr>
          </a:p>
          <a:p>
            <a:pPr>
              <a:buFont typeface="Wingdings" panose="05000000000000000000" pitchFamily="2" charset="2"/>
              <a:buChar char="q"/>
            </a:pPr>
            <a:r>
              <a:rPr lang="pl-PL" b="1" i="1" dirty="0" smtClean="0">
                <a:solidFill>
                  <a:schemeClr val="tx1"/>
                </a:solidFill>
              </a:rPr>
              <a:t>Nasz Elementarz</a:t>
            </a:r>
            <a:r>
              <a:rPr lang="pl-PL" dirty="0" smtClean="0">
                <a:solidFill>
                  <a:schemeClr val="tx1"/>
                </a:solidFill>
              </a:rPr>
              <a:t> do klasy I szkoły podstawowej.</a:t>
            </a:r>
          </a:p>
          <a:p>
            <a:pPr marL="0" indent="0">
              <a:buNone/>
            </a:pPr>
            <a:endParaRPr lang="pl-PL" dirty="0" smtClean="0">
              <a:solidFill>
                <a:schemeClr val="tx1"/>
              </a:solidFill>
            </a:endParaRPr>
          </a:p>
          <a:p>
            <a:pPr marL="0" indent="0">
              <a:buNone/>
            </a:pPr>
            <a:endParaRPr lang="pl-PL" dirty="0"/>
          </a:p>
          <a:p>
            <a:pPr marL="0" lvl="0" indent="0">
              <a:buNone/>
            </a:pPr>
            <a:endParaRPr lang="pl-PL" dirty="0"/>
          </a:p>
          <a:p>
            <a:pPr marL="571500" indent="-571500">
              <a:buFont typeface="+mj-lt"/>
              <a:buAutoNum type="romanUcPeriod"/>
            </a:pPr>
            <a:endParaRPr lang="pl-PL" dirty="0">
              <a:solidFill>
                <a:schemeClr val="tx1"/>
              </a:solidFill>
            </a:endParaRPr>
          </a:p>
        </p:txBody>
      </p:sp>
    </p:spTree>
    <p:extLst>
      <p:ext uri="{BB962C8B-B14F-4D97-AF65-F5344CB8AC3E}">
        <p14:creationId xmlns:p14="http://schemas.microsoft.com/office/powerpoint/2010/main" xmlns="" val="994300980"/>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00B0F0"/>
                </a:solidFill>
              </a:rPr>
              <a:t>Projekt ustawy</a:t>
            </a:r>
            <a:r>
              <a:rPr lang="pl-PL" sz="2400" i="1" dirty="0">
                <a:solidFill>
                  <a:srgbClr val="00B0F0"/>
                </a:solidFill>
              </a:rPr>
              <a:t> o zmianie ustawy o systemie oświaty oraz niektórych innych ustaw </a:t>
            </a:r>
            <a:r>
              <a:rPr lang="pl-PL" sz="2400" i="1" dirty="0" smtClean="0">
                <a:solidFill>
                  <a:srgbClr val="00B0F0"/>
                </a:solidFill>
              </a:rPr>
              <a:t/>
            </a:r>
            <a:br>
              <a:rPr lang="pl-PL" sz="2400" i="1" dirty="0" smtClean="0">
                <a:solidFill>
                  <a:srgbClr val="00B0F0"/>
                </a:solidFill>
              </a:rPr>
            </a:br>
            <a:r>
              <a:rPr lang="pl-PL" sz="2400" dirty="0" smtClean="0">
                <a:solidFill>
                  <a:srgbClr val="00B0F0"/>
                </a:solidFill>
              </a:rPr>
              <a:t>(</a:t>
            </a:r>
            <a:r>
              <a:rPr lang="pl-PL" sz="2400" u="sng" dirty="0">
                <a:solidFill>
                  <a:srgbClr val="00B0F0"/>
                </a:solidFill>
              </a:rPr>
              <a:t>druk sejmowy 2315</a:t>
            </a:r>
            <a:r>
              <a:rPr lang="pl-PL" sz="2400" dirty="0">
                <a:solidFill>
                  <a:srgbClr val="00B0F0"/>
                </a:solidFill>
              </a:rPr>
              <a:t>)</a:t>
            </a:r>
            <a:endParaRPr lang="pl-PL" sz="2400" i="1" dirty="0">
              <a:solidFill>
                <a:schemeClr val="tx2"/>
              </a:solidFill>
            </a:endParaRPr>
          </a:p>
        </p:txBody>
      </p:sp>
      <p:sp>
        <p:nvSpPr>
          <p:cNvPr id="3" name="Symbol zastępczy zawartości 2"/>
          <p:cNvSpPr>
            <a:spLocks noGrp="1"/>
          </p:cNvSpPr>
          <p:nvPr>
            <p:ph idx="1"/>
          </p:nvPr>
        </p:nvSpPr>
        <p:spPr/>
        <p:txBody>
          <a:bodyPr>
            <a:normAutofit fontScale="92500"/>
          </a:bodyPr>
          <a:lstStyle/>
          <a:p>
            <a:pPr marL="0" indent="0">
              <a:buNone/>
            </a:pPr>
            <a:r>
              <a:rPr lang="pl-PL" sz="2600" b="1" dirty="0" smtClean="0">
                <a:solidFill>
                  <a:schemeClr val="tx1"/>
                </a:solidFill>
              </a:rPr>
              <a:t>Obszary zmian:</a:t>
            </a:r>
          </a:p>
          <a:p>
            <a:pPr marL="0" indent="0">
              <a:buNone/>
            </a:pPr>
            <a:endParaRPr lang="pl-PL" dirty="0" smtClean="0">
              <a:solidFill>
                <a:srgbClr val="00B0F0"/>
              </a:solidFill>
            </a:endParaRPr>
          </a:p>
          <a:p>
            <a:pPr>
              <a:buFont typeface="Wingdings" panose="05000000000000000000" pitchFamily="2" charset="2"/>
              <a:buChar char="q"/>
            </a:pPr>
            <a:r>
              <a:rPr lang="pl-PL" sz="2400" dirty="0" smtClean="0">
                <a:solidFill>
                  <a:schemeClr val="tx1"/>
                </a:solidFill>
              </a:rPr>
              <a:t>programy nauczania; </a:t>
            </a:r>
          </a:p>
          <a:p>
            <a:pPr>
              <a:buFont typeface="Wingdings" panose="05000000000000000000" pitchFamily="2" charset="2"/>
              <a:buChar char="q"/>
            </a:pPr>
            <a:r>
              <a:rPr lang="pl-PL" sz="2400" dirty="0" smtClean="0">
                <a:solidFill>
                  <a:schemeClr val="tx1"/>
                </a:solidFill>
              </a:rPr>
              <a:t>wybór podręczników, materiałów edukacyjnych i materiałów ćwiczeniowych; </a:t>
            </a:r>
          </a:p>
          <a:p>
            <a:pPr>
              <a:buFont typeface="Wingdings" panose="05000000000000000000" pitchFamily="2" charset="2"/>
              <a:buChar char="q"/>
            </a:pPr>
            <a:r>
              <a:rPr lang="pl-PL" sz="2400" dirty="0" smtClean="0">
                <a:solidFill>
                  <a:schemeClr val="tx1"/>
                </a:solidFill>
              </a:rPr>
              <a:t>bezpłatny dostęp do podręczników, materiałów edukacyjnych  i materiałów ćwiczeniowych dla uczniów:</a:t>
            </a:r>
            <a:r>
              <a:rPr lang="pl-PL" sz="2400" dirty="0">
                <a:solidFill>
                  <a:srgbClr val="FF0000"/>
                </a:solidFill>
              </a:rPr>
              <a:t> </a:t>
            </a:r>
            <a:endParaRPr lang="pl-PL" sz="2400" dirty="0" smtClean="0">
              <a:solidFill>
                <a:srgbClr val="FF0000"/>
              </a:solidFill>
            </a:endParaRPr>
          </a:p>
          <a:p>
            <a:pPr lvl="1">
              <a:buFont typeface="Wingdings" panose="05000000000000000000" pitchFamily="2" charset="2"/>
              <a:buChar char="§"/>
            </a:pPr>
            <a:r>
              <a:rPr lang="pl-PL" sz="2400" dirty="0" smtClean="0">
                <a:solidFill>
                  <a:schemeClr val="tx1"/>
                </a:solidFill>
              </a:rPr>
              <a:t>klas I-III szkoły podstawowej </a:t>
            </a:r>
          </a:p>
          <a:p>
            <a:pPr marL="0" indent="0">
              <a:buNone/>
            </a:pPr>
            <a:endParaRPr lang="pl-PL" sz="2400" dirty="0" smtClean="0"/>
          </a:p>
        </p:txBody>
      </p:sp>
    </p:spTree>
    <p:extLst>
      <p:ext uri="{BB962C8B-B14F-4D97-AF65-F5344CB8AC3E}">
        <p14:creationId xmlns:p14="http://schemas.microsoft.com/office/powerpoint/2010/main" xmlns="" val="1376938616"/>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00B0F0"/>
                </a:solidFill>
              </a:rPr>
              <a:t>Projekt ustawy</a:t>
            </a:r>
            <a:r>
              <a:rPr lang="pl-PL" sz="2400" i="1" dirty="0">
                <a:solidFill>
                  <a:srgbClr val="00B0F0"/>
                </a:solidFill>
              </a:rPr>
              <a:t> o zmianie ustawy o systemie oświaty oraz niektórych innych ustaw </a:t>
            </a:r>
            <a:r>
              <a:rPr lang="pl-PL" sz="2400" i="1" dirty="0" smtClean="0">
                <a:solidFill>
                  <a:srgbClr val="00B0F0"/>
                </a:solidFill>
              </a:rPr>
              <a:t/>
            </a:r>
            <a:br>
              <a:rPr lang="pl-PL" sz="2400" i="1" dirty="0" smtClean="0">
                <a:solidFill>
                  <a:srgbClr val="00B0F0"/>
                </a:solidFill>
              </a:rPr>
            </a:br>
            <a:r>
              <a:rPr lang="pl-PL" sz="2400" dirty="0" smtClean="0">
                <a:solidFill>
                  <a:srgbClr val="00B0F0"/>
                </a:solidFill>
              </a:rPr>
              <a:t>(</a:t>
            </a:r>
            <a:r>
              <a:rPr lang="pl-PL" sz="2400" u="sng" dirty="0">
                <a:solidFill>
                  <a:srgbClr val="00B0F0"/>
                </a:solidFill>
              </a:rPr>
              <a:t>druk sejmowy 2315</a:t>
            </a:r>
            <a:r>
              <a:rPr lang="pl-PL" sz="2400" dirty="0">
                <a:solidFill>
                  <a:srgbClr val="00B0F0"/>
                </a:solidFill>
              </a:rPr>
              <a:t>)</a:t>
            </a:r>
            <a:endParaRPr lang="pl-PL" sz="2400" i="1" dirty="0">
              <a:solidFill>
                <a:schemeClr val="tx2"/>
              </a:solidFill>
            </a:endParaRPr>
          </a:p>
        </p:txBody>
      </p:sp>
      <p:sp>
        <p:nvSpPr>
          <p:cNvPr id="3" name="Symbol zastępczy zawartości 2"/>
          <p:cNvSpPr>
            <a:spLocks noGrp="1"/>
          </p:cNvSpPr>
          <p:nvPr>
            <p:ph idx="1"/>
          </p:nvPr>
        </p:nvSpPr>
        <p:spPr/>
        <p:txBody>
          <a:bodyPr>
            <a:normAutofit/>
          </a:bodyPr>
          <a:lstStyle/>
          <a:p>
            <a:pPr marL="0" indent="0" algn="ctr">
              <a:buNone/>
            </a:pPr>
            <a:endParaRPr lang="pl-PL" sz="2600" b="1" dirty="0" smtClean="0">
              <a:solidFill>
                <a:schemeClr val="tx1"/>
              </a:solidFill>
            </a:endParaRPr>
          </a:p>
          <a:p>
            <a:pPr marL="0" indent="0" algn="ctr">
              <a:buNone/>
            </a:pPr>
            <a:endParaRPr lang="pl-PL" sz="2600" b="1" dirty="0">
              <a:solidFill>
                <a:schemeClr val="tx1"/>
              </a:solidFill>
            </a:endParaRPr>
          </a:p>
          <a:p>
            <a:pPr marL="0" indent="0" algn="ctr">
              <a:buNone/>
            </a:pPr>
            <a:r>
              <a:rPr lang="pl-PL" sz="3600" b="1" dirty="0" smtClean="0">
                <a:solidFill>
                  <a:schemeClr val="tx1"/>
                </a:solidFill>
              </a:rPr>
              <a:t>	PROGRAMY NAUCZANIA</a:t>
            </a:r>
            <a:endParaRPr lang="pl-PL" sz="3600" b="1" dirty="0" smtClean="0">
              <a:solidFill>
                <a:srgbClr val="FF0000"/>
              </a:solidFill>
            </a:endParaRPr>
          </a:p>
        </p:txBody>
      </p:sp>
    </p:spTree>
    <p:extLst>
      <p:ext uri="{BB962C8B-B14F-4D97-AF65-F5344CB8AC3E}">
        <p14:creationId xmlns:p14="http://schemas.microsoft.com/office/powerpoint/2010/main" xmlns="" val="1429381150"/>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00B0F0"/>
                </a:solidFill>
              </a:rPr>
              <a:t>Projekt ustawy</a:t>
            </a:r>
            <a:r>
              <a:rPr lang="pl-PL" sz="2400" i="1" dirty="0">
                <a:solidFill>
                  <a:srgbClr val="00B0F0"/>
                </a:solidFill>
              </a:rPr>
              <a:t> o zmianie ustawy o systemie oświaty oraz niektórych innych ustaw </a:t>
            </a:r>
            <a:r>
              <a:rPr lang="pl-PL" sz="2400" i="1" dirty="0" smtClean="0">
                <a:solidFill>
                  <a:srgbClr val="00B0F0"/>
                </a:solidFill>
              </a:rPr>
              <a:t/>
            </a:r>
            <a:br>
              <a:rPr lang="pl-PL" sz="2400" i="1" dirty="0" smtClean="0">
                <a:solidFill>
                  <a:srgbClr val="00B0F0"/>
                </a:solidFill>
              </a:rPr>
            </a:br>
            <a:r>
              <a:rPr lang="pl-PL" sz="2400" dirty="0" smtClean="0">
                <a:solidFill>
                  <a:srgbClr val="00B0F0"/>
                </a:solidFill>
              </a:rPr>
              <a:t>(</a:t>
            </a:r>
            <a:r>
              <a:rPr lang="pl-PL" sz="2400" u="sng" dirty="0">
                <a:solidFill>
                  <a:srgbClr val="00B0F0"/>
                </a:solidFill>
              </a:rPr>
              <a:t>druk sejmowy 2315</a:t>
            </a:r>
            <a:r>
              <a:rPr lang="pl-PL" sz="2400" dirty="0">
                <a:solidFill>
                  <a:srgbClr val="00B0F0"/>
                </a:solidFill>
              </a:rPr>
              <a:t>)</a:t>
            </a:r>
            <a:endParaRPr lang="pl-PL" sz="2400" i="1" dirty="0">
              <a:solidFill>
                <a:schemeClr val="tx2"/>
              </a:solidFill>
            </a:endParaRPr>
          </a:p>
        </p:txBody>
      </p:sp>
      <p:sp>
        <p:nvSpPr>
          <p:cNvPr id="3" name="Symbol zastępczy zawartości 2"/>
          <p:cNvSpPr>
            <a:spLocks noGrp="1"/>
          </p:cNvSpPr>
          <p:nvPr>
            <p:ph idx="1"/>
          </p:nvPr>
        </p:nvSpPr>
        <p:spPr>
          <a:xfrm>
            <a:off x="611560" y="1567333"/>
            <a:ext cx="8229600" cy="4525963"/>
          </a:xfrm>
        </p:spPr>
        <p:txBody>
          <a:bodyPr>
            <a:normAutofit fontScale="92500" lnSpcReduction="20000"/>
          </a:bodyPr>
          <a:lstStyle/>
          <a:p>
            <a:pPr marL="0" indent="0">
              <a:buNone/>
            </a:pPr>
            <a:endParaRPr lang="pl-PL" sz="2800" b="1" dirty="0" smtClean="0">
              <a:solidFill>
                <a:schemeClr val="tx1"/>
              </a:solidFill>
            </a:endParaRPr>
          </a:p>
          <a:p>
            <a:pPr marL="0" indent="0">
              <a:buNone/>
            </a:pPr>
            <a:r>
              <a:rPr lang="pl-PL" sz="2800" b="1" dirty="0">
                <a:solidFill>
                  <a:schemeClr val="tx1"/>
                </a:solidFill>
              </a:rPr>
              <a:t>	</a:t>
            </a:r>
            <a:r>
              <a:rPr lang="pl-PL" sz="2800" b="1" dirty="0" smtClean="0">
                <a:solidFill>
                  <a:schemeClr val="tx1"/>
                </a:solidFill>
              </a:rPr>
              <a:t>Program nauczania w klasach I-III szkoły 	podstawowej</a:t>
            </a:r>
          </a:p>
          <a:p>
            <a:pPr marL="0" indent="0">
              <a:buNone/>
            </a:pPr>
            <a:endParaRPr lang="pl-PL" sz="2600" b="1" dirty="0">
              <a:solidFill>
                <a:schemeClr val="tx1"/>
              </a:solidFill>
            </a:endParaRPr>
          </a:p>
          <a:p>
            <a:pPr marL="0" indent="0" algn="just">
              <a:buNone/>
            </a:pPr>
            <a:r>
              <a:rPr lang="pl-PL" sz="2600" dirty="0" smtClean="0">
                <a:solidFill>
                  <a:schemeClr val="tx1"/>
                </a:solidFill>
              </a:rPr>
              <a:t>W </a:t>
            </a:r>
            <a:r>
              <a:rPr lang="pl-PL" sz="2600" dirty="0">
                <a:solidFill>
                  <a:schemeClr val="tx1"/>
                </a:solidFill>
              </a:rPr>
              <a:t>roku </a:t>
            </a:r>
            <a:r>
              <a:rPr lang="pl-PL" sz="2600" dirty="0" smtClean="0">
                <a:solidFill>
                  <a:schemeClr val="tx1"/>
                </a:solidFill>
              </a:rPr>
              <a:t>szkolnym:</a:t>
            </a:r>
          </a:p>
          <a:p>
            <a:pPr lvl="1" algn="just">
              <a:buFont typeface="Wingdings" panose="05000000000000000000" pitchFamily="2" charset="2"/>
              <a:buChar char="§"/>
            </a:pPr>
            <a:r>
              <a:rPr lang="pl-PL" sz="2200" dirty="0" smtClean="0">
                <a:solidFill>
                  <a:schemeClr val="tx1"/>
                </a:solidFill>
              </a:rPr>
              <a:t>2014/2015 </a:t>
            </a:r>
            <a:r>
              <a:rPr lang="pl-PL" sz="2200" dirty="0">
                <a:solidFill>
                  <a:schemeClr val="tx1"/>
                </a:solidFill>
              </a:rPr>
              <a:t>w przypadku klasy I szkoły podstawowej,</a:t>
            </a:r>
          </a:p>
          <a:p>
            <a:pPr algn="just">
              <a:buFontTx/>
              <a:buChar char="-"/>
            </a:pPr>
            <a:r>
              <a:rPr lang="pl-PL" sz="2600" dirty="0" smtClean="0">
                <a:solidFill>
                  <a:schemeClr val="tx1"/>
                </a:solidFill>
              </a:rPr>
              <a:t>nauczyciel </a:t>
            </a:r>
            <a:r>
              <a:rPr lang="pl-PL" sz="2600" dirty="0">
                <a:solidFill>
                  <a:schemeClr val="tx1"/>
                </a:solidFill>
              </a:rPr>
              <a:t>lub zespół nauczycieli, którzy realizują program nauczania z zastosowaniem podręcznika zapewnionego przez ministra właściwego do spraw oświaty i wychowania będą mogli przedstawić dyrektorowi szkoły część tego programu nauczania obejmującą okres krótszy niż etap edukacyjny. </a:t>
            </a:r>
            <a:endParaRPr lang="pl-PL" sz="2600" dirty="0" smtClean="0">
              <a:solidFill>
                <a:schemeClr val="tx1"/>
              </a:solidFill>
            </a:endParaRPr>
          </a:p>
          <a:p>
            <a:pPr marL="0" indent="0">
              <a:spcBef>
                <a:spcPts val="0"/>
              </a:spcBef>
              <a:buNone/>
              <a:defRPr/>
            </a:pPr>
            <a:endParaRPr lang="pl-PL" sz="2600" dirty="0">
              <a:solidFill>
                <a:schemeClr val="tx1"/>
              </a:solidFill>
            </a:endParaRPr>
          </a:p>
        </p:txBody>
      </p:sp>
      <p:pic>
        <p:nvPicPr>
          <p:cNvPr id="4" name="Obraz 3" descr="C:\Users\joanna.debek\Desktop\zegar.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964842"/>
            <a:ext cx="809625" cy="751205"/>
          </a:xfrm>
          <a:prstGeom prst="rect">
            <a:avLst/>
          </a:prstGeom>
          <a:noFill/>
          <a:ln>
            <a:noFill/>
          </a:ln>
        </p:spPr>
      </p:pic>
      <p:sp>
        <p:nvSpPr>
          <p:cNvPr id="5" name="pole tekstowe 4"/>
          <p:cNvSpPr txBox="1"/>
          <p:nvPr/>
        </p:nvSpPr>
        <p:spPr>
          <a:xfrm>
            <a:off x="1115616" y="6093296"/>
            <a:ext cx="6912768" cy="369332"/>
          </a:xfrm>
          <a:prstGeom prst="rect">
            <a:avLst/>
          </a:prstGeom>
          <a:noFill/>
        </p:spPr>
        <p:txBody>
          <a:bodyPr wrap="square" rtlCol="0">
            <a:spAutoFit/>
          </a:bodyPr>
          <a:lstStyle/>
          <a:p>
            <a:r>
              <a:rPr lang="pl-PL" dirty="0">
                <a:solidFill>
                  <a:schemeClr val="bg1"/>
                </a:solidFill>
              </a:rPr>
              <a:t>Zmiany wejdą w życie z dniem wejścia w życie ustawy</a:t>
            </a:r>
          </a:p>
        </p:txBody>
      </p:sp>
    </p:spTree>
    <p:extLst>
      <p:ext uri="{BB962C8B-B14F-4D97-AF65-F5344CB8AC3E}">
        <p14:creationId xmlns:p14="http://schemas.microsoft.com/office/powerpoint/2010/main" xmlns="" val="1009733170"/>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00B0F0"/>
                </a:solidFill>
              </a:rPr>
              <a:t>Projekt ustawy</a:t>
            </a:r>
            <a:r>
              <a:rPr lang="pl-PL" sz="2400" i="1" dirty="0">
                <a:solidFill>
                  <a:srgbClr val="00B0F0"/>
                </a:solidFill>
              </a:rPr>
              <a:t> o zmianie ustawy o systemie oświaty oraz niektórych innych </a:t>
            </a:r>
            <a:r>
              <a:rPr lang="pl-PL" sz="2400" i="1" dirty="0" smtClean="0">
                <a:solidFill>
                  <a:srgbClr val="00B0F0"/>
                </a:solidFill>
              </a:rPr>
              <a:t>ustaw</a:t>
            </a:r>
            <a:br>
              <a:rPr lang="pl-PL" sz="2400" i="1" dirty="0" smtClean="0">
                <a:solidFill>
                  <a:srgbClr val="00B0F0"/>
                </a:solidFill>
              </a:rPr>
            </a:br>
            <a:r>
              <a:rPr lang="pl-PL" sz="2400" i="1" dirty="0" smtClean="0">
                <a:solidFill>
                  <a:srgbClr val="00B0F0"/>
                </a:solidFill>
              </a:rPr>
              <a:t> </a:t>
            </a:r>
            <a:r>
              <a:rPr lang="pl-PL" sz="2400" dirty="0">
                <a:solidFill>
                  <a:srgbClr val="00B0F0"/>
                </a:solidFill>
              </a:rPr>
              <a:t>(</a:t>
            </a:r>
            <a:r>
              <a:rPr lang="pl-PL" sz="2400" u="sng" dirty="0">
                <a:solidFill>
                  <a:srgbClr val="00B0F0"/>
                </a:solidFill>
              </a:rPr>
              <a:t>druk sejmowy 2315</a:t>
            </a:r>
            <a:r>
              <a:rPr lang="pl-PL" sz="2400" dirty="0">
                <a:solidFill>
                  <a:srgbClr val="00B0F0"/>
                </a:solidFill>
              </a:rPr>
              <a:t>)</a:t>
            </a:r>
            <a:endParaRPr lang="pl-PL" sz="2400" i="1" dirty="0">
              <a:solidFill>
                <a:schemeClr val="tx2"/>
              </a:solidFill>
            </a:endParaRPr>
          </a:p>
        </p:txBody>
      </p:sp>
      <p:sp>
        <p:nvSpPr>
          <p:cNvPr id="3" name="Symbol zastępczy zawartości 2"/>
          <p:cNvSpPr>
            <a:spLocks noGrp="1"/>
          </p:cNvSpPr>
          <p:nvPr>
            <p:ph idx="1"/>
          </p:nvPr>
        </p:nvSpPr>
        <p:spPr/>
        <p:txBody>
          <a:bodyPr>
            <a:normAutofit/>
          </a:bodyPr>
          <a:lstStyle/>
          <a:p>
            <a:pPr marL="0" indent="0" algn="ctr">
              <a:buNone/>
            </a:pPr>
            <a:endParaRPr lang="pl-PL" sz="2600" b="1" dirty="0" smtClean="0">
              <a:solidFill>
                <a:schemeClr val="tx1"/>
              </a:solidFill>
            </a:endParaRPr>
          </a:p>
          <a:p>
            <a:pPr marL="0" indent="0" algn="ctr">
              <a:buNone/>
            </a:pPr>
            <a:endParaRPr lang="pl-PL" sz="2600" b="1" dirty="0">
              <a:solidFill>
                <a:schemeClr val="tx1"/>
              </a:solidFill>
            </a:endParaRPr>
          </a:p>
          <a:p>
            <a:pPr marL="0" indent="0" algn="ctr">
              <a:buNone/>
            </a:pPr>
            <a:r>
              <a:rPr lang="pl-PL" sz="3600" b="1" dirty="0" smtClean="0">
                <a:solidFill>
                  <a:schemeClr val="tx1"/>
                </a:solidFill>
              </a:rPr>
              <a:t>PODRĘCZNIKI </a:t>
            </a:r>
          </a:p>
          <a:p>
            <a:pPr marL="0" indent="0" algn="ctr">
              <a:buNone/>
            </a:pPr>
            <a:r>
              <a:rPr lang="pl-PL" sz="3600" b="1" dirty="0" smtClean="0">
                <a:solidFill>
                  <a:schemeClr val="tx1"/>
                </a:solidFill>
              </a:rPr>
              <a:t>MATERIAŁY EDUKACYJNE</a:t>
            </a:r>
          </a:p>
          <a:p>
            <a:pPr marL="0" indent="0" algn="ctr">
              <a:buNone/>
            </a:pPr>
            <a:r>
              <a:rPr lang="pl-PL" sz="3600" b="1" dirty="0" smtClean="0">
                <a:solidFill>
                  <a:schemeClr val="tx1"/>
                </a:solidFill>
              </a:rPr>
              <a:t> MATERIAŁY ĆWICZENIOWE</a:t>
            </a:r>
            <a:endParaRPr lang="pl-PL" sz="3600" b="1" dirty="0" smtClean="0">
              <a:solidFill>
                <a:srgbClr val="FF0000"/>
              </a:solidFill>
            </a:endParaRPr>
          </a:p>
        </p:txBody>
      </p:sp>
    </p:spTree>
    <p:extLst>
      <p:ext uri="{BB962C8B-B14F-4D97-AF65-F5344CB8AC3E}">
        <p14:creationId xmlns:p14="http://schemas.microsoft.com/office/powerpoint/2010/main" xmlns="" val="378024891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00B0F0"/>
                </a:solidFill>
              </a:rPr>
              <a:t>Projekt ustawy</a:t>
            </a:r>
            <a:r>
              <a:rPr lang="pl-PL" sz="2400" i="1" dirty="0">
                <a:solidFill>
                  <a:srgbClr val="00B0F0"/>
                </a:solidFill>
              </a:rPr>
              <a:t> o zmianie ustawy o systemie oświaty oraz niektórych innych ustaw </a:t>
            </a:r>
            <a:r>
              <a:rPr lang="pl-PL" sz="2400" i="1" dirty="0" smtClean="0">
                <a:solidFill>
                  <a:srgbClr val="00B0F0"/>
                </a:solidFill>
              </a:rPr>
              <a:t/>
            </a:r>
            <a:br>
              <a:rPr lang="pl-PL" sz="2400" i="1" dirty="0" smtClean="0">
                <a:solidFill>
                  <a:srgbClr val="00B0F0"/>
                </a:solidFill>
              </a:rPr>
            </a:br>
            <a:r>
              <a:rPr lang="pl-PL" sz="2400" dirty="0" smtClean="0">
                <a:solidFill>
                  <a:srgbClr val="00B0F0"/>
                </a:solidFill>
              </a:rPr>
              <a:t>(</a:t>
            </a:r>
            <a:r>
              <a:rPr lang="pl-PL" sz="2400" u="sng" dirty="0">
                <a:solidFill>
                  <a:srgbClr val="00B0F0"/>
                </a:solidFill>
              </a:rPr>
              <a:t>druk sejmowy 2315</a:t>
            </a:r>
            <a:r>
              <a:rPr lang="pl-PL" sz="2400" dirty="0">
                <a:solidFill>
                  <a:srgbClr val="00B0F0"/>
                </a:solidFill>
              </a:rPr>
              <a:t>)</a:t>
            </a:r>
            <a:endParaRPr lang="pl-PL" sz="2400" i="1" dirty="0">
              <a:solidFill>
                <a:schemeClr val="tx2"/>
              </a:solidFill>
            </a:endParaRPr>
          </a:p>
        </p:txBody>
      </p:sp>
      <p:sp>
        <p:nvSpPr>
          <p:cNvPr id="3" name="Symbol zastępczy zawartości 2"/>
          <p:cNvSpPr>
            <a:spLocks noGrp="1"/>
          </p:cNvSpPr>
          <p:nvPr>
            <p:ph idx="1"/>
          </p:nvPr>
        </p:nvSpPr>
        <p:spPr/>
        <p:txBody>
          <a:bodyPr>
            <a:normAutofit fontScale="70000" lnSpcReduction="20000"/>
          </a:bodyPr>
          <a:lstStyle/>
          <a:p>
            <a:pPr marL="0" indent="0" algn="ctr">
              <a:buNone/>
            </a:pPr>
            <a:r>
              <a:rPr lang="pl-PL" sz="2600" b="1" dirty="0" smtClean="0">
                <a:solidFill>
                  <a:schemeClr val="tx1"/>
                </a:solidFill>
              </a:rPr>
              <a:t>Definicje </a:t>
            </a:r>
            <a:endParaRPr lang="pl-PL" sz="2600" b="1" dirty="0">
              <a:solidFill>
                <a:schemeClr val="tx1"/>
              </a:solidFill>
            </a:endParaRPr>
          </a:p>
          <a:p>
            <a:pPr algn="just">
              <a:buFont typeface="Wingdings" panose="05000000000000000000" pitchFamily="2" charset="2"/>
              <a:buChar char="q"/>
            </a:pPr>
            <a:r>
              <a:rPr lang="pl-PL" sz="2800" b="1" dirty="0">
                <a:solidFill>
                  <a:schemeClr val="tx1"/>
                </a:solidFill>
              </a:rPr>
              <a:t>Podręcznik</a:t>
            </a:r>
            <a:r>
              <a:rPr lang="pl-PL" sz="2800" dirty="0">
                <a:solidFill>
                  <a:schemeClr val="tx1"/>
                </a:solidFill>
              </a:rPr>
              <a:t> – należy przez to rozumieć podręcznik dopuszczony do użytku szkolnego; </a:t>
            </a:r>
            <a:endParaRPr lang="pl-PL" sz="2800" dirty="0" smtClean="0">
              <a:solidFill>
                <a:schemeClr val="tx1"/>
              </a:solidFill>
            </a:endParaRPr>
          </a:p>
          <a:p>
            <a:pPr marL="0" indent="0" algn="just">
              <a:buNone/>
            </a:pPr>
            <a:endParaRPr lang="pl-PL" sz="2800" dirty="0">
              <a:solidFill>
                <a:schemeClr val="tx1"/>
              </a:solidFill>
            </a:endParaRPr>
          </a:p>
          <a:p>
            <a:pPr algn="just">
              <a:buFont typeface="Wingdings" panose="05000000000000000000" pitchFamily="2" charset="2"/>
              <a:buChar char="q"/>
            </a:pPr>
            <a:r>
              <a:rPr lang="pl-PL" sz="2800" b="1" dirty="0">
                <a:solidFill>
                  <a:schemeClr val="tx1"/>
                </a:solidFill>
              </a:rPr>
              <a:t>Materiał edukacyjny</a:t>
            </a:r>
            <a:r>
              <a:rPr lang="pl-PL" sz="2800" dirty="0">
                <a:solidFill>
                  <a:schemeClr val="tx1"/>
                </a:solidFill>
              </a:rPr>
              <a:t> – należy przez to rozumieć </a:t>
            </a:r>
            <a:r>
              <a:rPr lang="pl-PL" sz="2800" dirty="0" smtClean="0">
                <a:solidFill>
                  <a:schemeClr val="tx1"/>
                </a:solidFill>
              </a:rPr>
              <a:t>materiał </a:t>
            </a:r>
            <a:r>
              <a:rPr lang="pl-PL" sz="2800" u="sng" dirty="0" smtClean="0">
                <a:solidFill>
                  <a:schemeClr val="tx1"/>
                </a:solidFill>
              </a:rPr>
              <a:t>zastępujący </a:t>
            </a:r>
            <a:r>
              <a:rPr lang="pl-PL" sz="2800" u="sng" dirty="0">
                <a:solidFill>
                  <a:schemeClr val="tx1"/>
                </a:solidFill>
              </a:rPr>
              <a:t>lub uzupełniający podręcznik</a:t>
            </a:r>
            <a:r>
              <a:rPr lang="pl-PL" sz="2800" dirty="0">
                <a:solidFill>
                  <a:schemeClr val="tx1"/>
                </a:solidFill>
              </a:rPr>
              <a:t>, umożliwiający realizację programu nauczania, mający postać papierową lub elektroniczną</a:t>
            </a:r>
            <a:r>
              <a:rPr lang="pl-PL" sz="2800" dirty="0" smtClean="0">
                <a:solidFill>
                  <a:schemeClr val="tx1"/>
                </a:solidFill>
              </a:rPr>
              <a:t>;</a:t>
            </a:r>
          </a:p>
          <a:p>
            <a:pPr marL="0" indent="0" algn="just">
              <a:buNone/>
            </a:pPr>
            <a:endParaRPr lang="pl-PL" sz="2800" dirty="0">
              <a:solidFill>
                <a:schemeClr val="tx1"/>
              </a:solidFill>
            </a:endParaRPr>
          </a:p>
          <a:p>
            <a:pPr algn="just">
              <a:buFont typeface="Wingdings" panose="05000000000000000000" pitchFamily="2" charset="2"/>
              <a:buChar char="q"/>
            </a:pPr>
            <a:r>
              <a:rPr lang="pl-PL" sz="2800" b="1" dirty="0">
                <a:solidFill>
                  <a:schemeClr val="tx1"/>
                </a:solidFill>
              </a:rPr>
              <a:t>Materiał ćwiczeniowy</a:t>
            </a:r>
            <a:r>
              <a:rPr lang="pl-PL" sz="2800" dirty="0">
                <a:solidFill>
                  <a:schemeClr val="tx1"/>
                </a:solidFill>
              </a:rPr>
              <a:t> – należy przez to rozumieć materiał przeznaczony dla uczniów służący utrwalaniu przez nich wiadomości i umiejętności.</a:t>
            </a:r>
          </a:p>
        </p:txBody>
      </p:sp>
    </p:spTree>
    <p:extLst>
      <p:ext uri="{BB962C8B-B14F-4D97-AF65-F5344CB8AC3E}">
        <p14:creationId xmlns:p14="http://schemas.microsoft.com/office/powerpoint/2010/main" xmlns="" val="2086119950"/>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00B0F0"/>
                </a:solidFill>
              </a:rPr>
              <a:t>Projekt ustawy</a:t>
            </a:r>
            <a:r>
              <a:rPr lang="pl-PL" sz="2400" i="1" dirty="0">
                <a:solidFill>
                  <a:srgbClr val="00B0F0"/>
                </a:solidFill>
              </a:rPr>
              <a:t> o zmianie ustawy o systemie oświaty oraz niektórych innych ustaw </a:t>
            </a:r>
            <a:r>
              <a:rPr lang="pl-PL" sz="2400" dirty="0">
                <a:solidFill>
                  <a:srgbClr val="00B0F0"/>
                </a:solidFill>
              </a:rPr>
              <a:t>(</a:t>
            </a:r>
            <a:r>
              <a:rPr lang="pl-PL" sz="2400" u="sng" dirty="0">
                <a:solidFill>
                  <a:srgbClr val="00B0F0"/>
                </a:solidFill>
              </a:rPr>
              <a:t>druk sejmowy 2315</a:t>
            </a:r>
            <a:r>
              <a:rPr lang="pl-PL" sz="2400" dirty="0">
                <a:solidFill>
                  <a:srgbClr val="00B0F0"/>
                </a:solidFill>
              </a:rPr>
              <a:t>)</a:t>
            </a:r>
            <a:endParaRPr lang="pl-PL" sz="2400" i="1" dirty="0">
              <a:solidFill>
                <a:schemeClr val="tx2"/>
              </a:solidFill>
            </a:endParaRPr>
          </a:p>
        </p:txBody>
      </p:sp>
      <p:sp>
        <p:nvSpPr>
          <p:cNvPr id="3" name="Symbol zastępczy zawartości 2"/>
          <p:cNvSpPr>
            <a:spLocks noGrp="1"/>
          </p:cNvSpPr>
          <p:nvPr>
            <p:ph idx="1"/>
          </p:nvPr>
        </p:nvSpPr>
        <p:spPr>
          <a:xfrm>
            <a:off x="457200" y="1340768"/>
            <a:ext cx="8229600" cy="5256584"/>
          </a:xfrm>
        </p:spPr>
        <p:txBody>
          <a:bodyPr>
            <a:normAutofit/>
          </a:bodyPr>
          <a:lstStyle/>
          <a:p>
            <a:pPr marL="0" indent="0">
              <a:buNone/>
            </a:pPr>
            <a:endParaRPr lang="pl-PL" sz="2800" dirty="0" smtClean="0">
              <a:solidFill>
                <a:schemeClr val="tx1"/>
              </a:solidFill>
            </a:endParaRPr>
          </a:p>
          <a:p>
            <a:pPr algn="just">
              <a:buFont typeface="Wingdings" panose="05000000000000000000" pitchFamily="2" charset="2"/>
              <a:buChar char="q"/>
            </a:pPr>
            <a:r>
              <a:rPr lang="pl-PL" sz="2600" dirty="0" smtClean="0">
                <a:solidFill>
                  <a:schemeClr val="tx1"/>
                </a:solidFill>
              </a:rPr>
              <a:t>Zestaw podręczników lub materiałów edukacyjnych obowiązuje </a:t>
            </a:r>
            <a:r>
              <a:rPr lang="pl-PL" sz="2600" u="sng" dirty="0" smtClean="0">
                <a:solidFill>
                  <a:schemeClr val="tx1"/>
                </a:solidFill>
              </a:rPr>
              <a:t>we wszystkich oddziałach danej klasy </a:t>
            </a:r>
            <a:r>
              <a:rPr lang="pl-PL" sz="2600" dirty="0" smtClean="0">
                <a:solidFill>
                  <a:schemeClr val="tx1"/>
                </a:solidFill>
              </a:rPr>
              <a:t>przez </a:t>
            </a:r>
            <a:r>
              <a:rPr lang="pl-PL" sz="2600" u="sng" dirty="0" smtClean="0">
                <a:solidFill>
                  <a:schemeClr val="tx1"/>
                </a:solidFill>
              </a:rPr>
              <a:t>co najmniej trzy lata szkole. </a:t>
            </a:r>
          </a:p>
          <a:p>
            <a:pPr marL="0" indent="0" algn="just">
              <a:buNone/>
            </a:pPr>
            <a:endParaRPr lang="pl-PL" sz="2600" dirty="0" smtClean="0">
              <a:solidFill>
                <a:schemeClr val="tx1"/>
              </a:solidFill>
            </a:endParaRPr>
          </a:p>
          <a:p>
            <a:pPr>
              <a:buFont typeface="Wingdings" panose="05000000000000000000" pitchFamily="2" charset="2"/>
              <a:buChar char="q"/>
            </a:pPr>
            <a:r>
              <a:rPr lang="pl-PL" sz="2600" dirty="0" smtClean="0">
                <a:solidFill>
                  <a:schemeClr val="tx1"/>
                </a:solidFill>
              </a:rPr>
              <a:t>Materiały ćwiczeniowe obowiązują w poszczególnych oddziałach w danym roku szkolnym. </a:t>
            </a:r>
          </a:p>
          <a:p>
            <a:pPr marL="0" indent="0" algn="just">
              <a:buNone/>
            </a:pPr>
            <a:endParaRPr lang="pl-PL" sz="2800" dirty="0" smtClean="0">
              <a:solidFill>
                <a:schemeClr val="tx1"/>
              </a:solidFill>
            </a:endParaRPr>
          </a:p>
          <a:p>
            <a:pPr>
              <a:buFont typeface="Wingdings" panose="05000000000000000000" pitchFamily="2" charset="2"/>
              <a:buChar char="q"/>
            </a:pPr>
            <a:endParaRPr lang="pl-PL" sz="2800" dirty="0" smtClean="0">
              <a:solidFill>
                <a:schemeClr val="tx1"/>
              </a:solidFill>
            </a:endParaRPr>
          </a:p>
          <a:p>
            <a:pPr marL="0" indent="0">
              <a:buNone/>
            </a:pPr>
            <a:endParaRPr lang="pl-PL" sz="2800" dirty="0" smtClean="0">
              <a:solidFill>
                <a:schemeClr val="tx1"/>
              </a:solidFill>
            </a:endParaRPr>
          </a:p>
          <a:p>
            <a:pPr marL="0" indent="0">
              <a:buNone/>
            </a:pPr>
            <a:endParaRPr lang="pl-PL" sz="2800" dirty="0">
              <a:solidFill>
                <a:schemeClr val="tx1"/>
              </a:solidFill>
            </a:endParaRPr>
          </a:p>
          <a:p>
            <a:pPr>
              <a:buFont typeface="Wingdings" panose="05000000000000000000" pitchFamily="2" charset="2"/>
              <a:buChar char="q"/>
            </a:pPr>
            <a:endParaRPr lang="pl-PL" sz="2800" dirty="0">
              <a:solidFill>
                <a:schemeClr val="tx1"/>
              </a:solidFill>
            </a:endParaRPr>
          </a:p>
        </p:txBody>
      </p:sp>
    </p:spTree>
    <p:extLst>
      <p:ext uri="{BB962C8B-B14F-4D97-AF65-F5344CB8AC3E}">
        <p14:creationId xmlns:p14="http://schemas.microsoft.com/office/powerpoint/2010/main" xmlns="" val="67797562"/>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4034</TotalTime>
  <Words>1610</Words>
  <Application>Microsoft Office PowerPoint</Application>
  <PresentationFormat>Pokaz na ekranie (4:3)</PresentationFormat>
  <Paragraphs>274</Paragraphs>
  <Slides>25</Slides>
  <Notes>16</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Faseta</vt:lpstr>
      <vt:lpstr>Szkoła Podstawowa Nr 1                        im. T. Kościuszki w Nowogardzie</vt:lpstr>
      <vt:lpstr>Slajd 2</vt:lpstr>
      <vt:lpstr>Plan prezentacji </vt:lpstr>
      <vt:lpstr>Projekt ustawy o zmianie ustawy o systemie oświaty oraz niektórych innych ustaw  (druk sejmowy 2315)</vt:lpstr>
      <vt:lpstr>Projekt ustawy o zmianie ustawy o systemie oświaty oraz niektórych innych ustaw  (druk sejmowy 2315)</vt:lpstr>
      <vt:lpstr>Projekt ustawy o zmianie ustawy o systemie oświaty oraz niektórych innych ustaw  (druk sejmowy 2315)</vt:lpstr>
      <vt:lpstr>Projekt ustawy o zmianie ustawy o systemie oświaty oraz niektórych innych ustaw  (druk sejmowy 2315)</vt:lpstr>
      <vt:lpstr>Projekt ustawy o zmianie ustawy o systemie oświaty oraz niektórych innych ustaw  (druk sejmowy 2315)</vt:lpstr>
      <vt:lpstr>Projekt ustawy o zmianie ustawy o systemie oświaty oraz niektórych innych ustaw (druk sejmowy 2315)</vt:lpstr>
      <vt:lpstr>Projekt ustawy o zmianie ustawy o systemie oświaty oraz niektórych innych ustaw (druk sejmowy 2315)</vt:lpstr>
      <vt:lpstr>Projekt ustawy o zmianie ustawy o systemie oświaty oraz niektórych innych ustaw  (druk sejmowy 2315)</vt:lpstr>
      <vt:lpstr>Projekt ustawy o zmianie ustawy o systemie oświaty oraz niektórych innych ustaw  (druk sejmowy 2315)</vt:lpstr>
      <vt:lpstr>Slajd 13</vt:lpstr>
      <vt:lpstr>Slajd 14</vt:lpstr>
      <vt:lpstr>Podręcznik do nauki religii dla kl. 1 „Żyjemy w Bożym świecie”. Red. K.Mielnicki, E. Kondrak,  wyd. Jedność, Kielce</vt:lpstr>
      <vt:lpstr>Slajd 16</vt:lpstr>
      <vt:lpstr>Slajd 17</vt:lpstr>
      <vt:lpstr>Slajd 18</vt:lpstr>
      <vt:lpstr>Projekt ustawy o zmianie ustawy o systemie oświaty oraz niektórych innych ustaw (druk sejmowy 2315)</vt:lpstr>
      <vt:lpstr>Projekt ustawy o zmianie ustawy o systemie oświaty oraz niektórych innych ustaw (druk sejmowy 2315)</vt:lpstr>
      <vt:lpstr>Projekt ustawy o zmianie ustawy o systemie oświaty oraz niektórych innych ustaw (druk sejmowy 2315)</vt:lpstr>
      <vt:lpstr>Projekt ustawy o zmianie ustawy o systemie oświaty oraz niektórych innych ustaw (druk sejmowy 2315)</vt:lpstr>
      <vt:lpstr>Slajd 23</vt:lpstr>
      <vt:lpstr>Slajd 24</vt:lpstr>
      <vt:lpstr>Slajd 25</vt:lpstr>
    </vt:vector>
  </TitlesOfParts>
  <Company>MPiPS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Grzegorz Baczewski</dc:creator>
  <cp:lastModifiedBy>Ola</cp:lastModifiedBy>
  <cp:revision>543</cp:revision>
  <cp:lastPrinted>2014-05-19T12:22:45Z</cp:lastPrinted>
  <dcterms:created xsi:type="dcterms:W3CDTF">2012-10-09T17:18:33Z</dcterms:created>
  <dcterms:modified xsi:type="dcterms:W3CDTF">2014-06-08T19:17:27Z</dcterms:modified>
</cp:coreProperties>
</file>